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303" r:id="rId3"/>
    <p:sldId id="304" r:id="rId4"/>
    <p:sldId id="305" r:id="rId5"/>
    <p:sldId id="306" r:id="rId6"/>
    <p:sldId id="307" r:id="rId7"/>
    <p:sldId id="308" r:id="rId8"/>
    <p:sldId id="309" r:id="rId9"/>
    <p:sldId id="336" r:id="rId10"/>
    <p:sldId id="310" r:id="rId11"/>
    <p:sldId id="311" r:id="rId12"/>
    <p:sldId id="312" r:id="rId13"/>
    <p:sldId id="337" r:id="rId14"/>
    <p:sldId id="313" r:id="rId15"/>
    <p:sldId id="314" r:id="rId16"/>
    <p:sldId id="315" r:id="rId17"/>
    <p:sldId id="338" r:id="rId18"/>
    <p:sldId id="316" r:id="rId19"/>
    <p:sldId id="317" r:id="rId20"/>
    <p:sldId id="318" r:id="rId21"/>
    <p:sldId id="319" r:id="rId22"/>
    <p:sldId id="339" r:id="rId23"/>
    <p:sldId id="320" r:id="rId24"/>
    <p:sldId id="321" r:id="rId25"/>
    <p:sldId id="322" r:id="rId26"/>
    <p:sldId id="340" r:id="rId27"/>
    <p:sldId id="323" r:id="rId28"/>
    <p:sldId id="324" r:id="rId29"/>
    <p:sldId id="325" r:id="rId30"/>
    <p:sldId id="341" r:id="rId31"/>
    <p:sldId id="326" r:id="rId32"/>
    <p:sldId id="327" r:id="rId33"/>
    <p:sldId id="328" r:id="rId34"/>
    <p:sldId id="329" r:id="rId35"/>
    <p:sldId id="330" r:id="rId36"/>
    <p:sldId id="331" r:id="rId37"/>
    <p:sldId id="342" r:id="rId38"/>
    <p:sldId id="332" r:id="rId39"/>
    <p:sldId id="333" r:id="rId40"/>
    <p:sldId id="334" r:id="rId41"/>
    <p:sldId id="335" r:id="rId42"/>
    <p:sldId id="259" r:id="rId4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6" autoAdjust="0"/>
    <p:restoredTop sz="96806" autoAdjust="0"/>
  </p:normalViewPr>
  <p:slideViewPr>
    <p:cSldViewPr>
      <p:cViewPr varScale="1">
        <p:scale>
          <a:sx n="55" d="100"/>
          <a:sy n="55" d="100"/>
        </p:scale>
        <p:origin x="1138" y="3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37EDA8-41C8-4B24-A206-13C08A65A6D7}" type="datetimeFigureOut">
              <a:rPr lang="zh-TW" altLang="en-US" smtClean="0"/>
              <a:pPr/>
              <a:t>2022/11/4</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FAA135-E01C-4A42-9760-5A137A0CA41F}"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lvl1pPr>
              <a:defRPr>
                <a:solidFill>
                  <a:schemeClr val="tx1"/>
                </a:solidFill>
              </a:defRPr>
            </a:lvl1pPr>
          </a:lstStyle>
          <a:p>
            <a:fld id="{8B85509C-BD4F-47BF-9B1E-FC2E949B3621}" type="datetime1">
              <a:rPr lang="zh-TW" altLang="en-US" smtClean="0"/>
              <a:pPr/>
              <a:t>2022/11/4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lvl1pPr>
              <a:defRPr>
                <a:solidFill>
                  <a:schemeClr val="tx1"/>
                </a:solidFill>
              </a:defRPr>
            </a:lvl1pPr>
          </a:lstStyle>
          <a:p>
            <a:fld id="{E4D7E63D-91F2-4366-A2C4-1B00C9E2590E}"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42251B24-F787-4C15-8A0F-7AEC20C70069}" type="datetime1">
              <a:rPr lang="zh-TW" altLang="en-US" smtClean="0"/>
              <a:pPr/>
              <a:t>2022/11/4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CA0D33C-CE2B-45F1-B8D4-FFD1F131F331}" type="datetime1">
              <a:rPr lang="zh-TW" altLang="en-US" smtClean="0"/>
              <a:pPr/>
              <a:t>2022/11/4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0B99440-D9EF-40CC-9B52-F6428D9B2C76}" type="datetime1">
              <a:rPr lang="zh-TW" altLang="en-US" smtClean="0"/>
              <a:pPr/>
              <a:t>2022/11/4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0871BF52-5C6C-4959-8E27-CECB68D39FE4}" type="datetime1">
              <a:rPr lang="zh-TW" altLang="en-US" smtClean="0"/>
              <a:pPr/>
              <a:t>2022/11/4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DF863F05-2DD9-4EB1-A827-12FD992DE9DC}" type="datetime1">
              <a:rPr lang="zh-TW" altLang="en-US" smtClean="0"/>
              <a:pPr/>
              <a:t>2022/11/4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6339AF51-4491-4873-A096-75DB6CE47516}" type="datetime1">
              <a:rPr lang="zh-TW" altLang="en-US" smtClean="0"/>
              <a:pPr/>
              <a:t>2022/11/4</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EE4AD9C8-8B9E-40FF-ABE2-858AC2057BBB}" type="datetime1">
              <a:rPr lang="zh-TW" altLang="en-US" smtClean="0"/>
              <a:pPr/>
              <a:t>2022/11/4</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4784999-BBBE-4BE4-A8D0-877E7D1D66CC}" type="datetime1">
              <a:rPr lang="zh-TW" altLang="en-US" smtClean="0"/>
              <a:pPr/>
              <a:t>2022/11/4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E88D17E6-02BD-4944-B9FE-7BFCCBF83D48}" type="datetime1">
              <a:rPr lang="zh-TW" altLang="en-US" smtClean="0"/>
              <a:pPr/>
              <a:t>2022/11/4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3C13E23D-1FEF-4D78-A3A3-3D6F2BB31954}" type="datetime1">
              <a:rPr lang="zh-TW" altLang="en-US" smtClean="0"/>
              <a:pPr/>
              <a:t>2022/11/4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E4D7E63D-91F2-4366-A2C4-1B00C9E2590E}"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197F35-AD6F-4594-8B50-334492D2E7E8}" type="datetime1">
              <a:rPr lang="zh-TW" altLang="en-US" smtClean="0"/>
              <a:pPr/>
              <a:t>2022/11/4</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7E63D-91F2-4366-A2C4-1B00C9E2590E}"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youtube.com/watch?v=8C_SCDbUJTg&amp;list=PL2We04F3Y_43dAehLMT5GxJhtk3mJtkl5&amp;index=4"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8C_SCDbUJTg&amp;list=PL2We04F3Y_43dAehLMT5GxJhtk3mJtkl5&amp;index=4"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8C_SCDbUJTg&amp;list=PL2We04F3Y_43dAehLMT5GxJhtk3mJtkl5&amp;index=4" TargetMode="External"/><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8C_SCDbUJTg&amp;list=PL2We04F3Y_43dAehLMT5GxJhtk3mJtkl5&amp;index=4" TargetMode="Externa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8C_SCDbUJTg&amp;list=PL2We04F3Y_43dAehLMT5GxJhtk3mJtkl5&amp;index=4"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8C_SCDbUJTg&amp;list=PL2We04F3Y_43dAehLMT5GxJhtk3mJtkl5&amp;index=4" TargetMode="External"/><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8C_SCDbUJTg&amp;list=PL2We04F3Y_43dAehLMT5GxJhtk3mJtkl5&amp;index=4" TargetMode="Externa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8C_SCDbUJTg&amp;list=PL2We04F3Y_43dAehLMT5GxJhtk3mJtkl5&amp;index=4" TargetMode="External"/><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youtube.com/watch?v=8C_SCDbUJTg&amp;list=PL2We04F3Y_43dAehLMT5GxJhtk3mJtkl5&amp;index=4"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8C_SCDbUJTg&amp;list=PL2We04F3Y_43dAehLMT5GxJhtk3mJtkl5&amp;index=4"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8C_SCDbUJTg&amp;list=PL2We04F3Y_43dAehLMT5GxJhtk3mJtkl5&amp;index=4" TargetMode="External"/><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8C_SCDbUJTg&amp;list=PL2We04F3Y_43dAehLMT5GxJhtk3mJtkl5&amp;index=4" TargetMode="External"/><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8C_SCDbUJTg&amp;list=PL2We04F3Y_43dAehLMT5GxJhtk3mJtkl5&amp;index=4" TargetMode="External"/><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8C_SCDbUJTg&amp;list=PL2We04F3Y_43dAehLMT5GxJhtk3mJtkl5&amp;index=4" TargetMode="External"/><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8C_SCDbUJTg&amp;list=PL2We04F3Y_43dAehLMT5GxJhtk3mJtkl5&amp;index=4" TargetMode="External"/><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8C_SCDbUJTg&amp;list=PL2We04F3Y_43dAehLMT5GxJhtk3mJtkl5&amp;index=4" TargetMode="External"/><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youtube.com/watch?v=8C_SCDbUJTg&amp;list=PL2We04F3Y_43dAehLMT5GxJhtk3mJtkl5&amp;index=4"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8C_SCDbUJTg&amp;list=PL2We04F3Y_43dAehLMT5GxJhtk3mJtkl5&amp;index=4"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youtube.com/watch?v=8C_SCDbUJTg&amp;list=PL2We04F3Y_43dAehLMT5GxJhtk3mJtkl5&amp;index=4"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youtube.com/watch?v=8C_SCDbUJTg&amp;list=PL2We04F3Y_43dAehLMT5GxJhtk3mJtkl5&amp;index=4"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youtube.com/watch?v=8C_SCDbUJTg&amp;list=PL2We04F3Y_43dAehLMT5GxJhtk3mJtkl5&amp;index=4"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youtube.com/watch?v=8C_SCDbUJTg&amp;list=PL2We04F3Y_43dAehLMT5GxJhtk3mJtkl5&amp;index=4"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youtube.com/watch?v=8C_SCDbUJTg&amp;list=PL2We04F3Y_43dAehLMT5GxJhtk3mJtkl5&amp;index=4" TargetMode="Externa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youtube.com/watch?v=8C_SCDbUJTg&amp;list=PL2We04F3Y_43dAehLMT5GxJhtk3mJtkl5&amp;index=4"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youtube.com/watch?v=8C_SCDbUJTg&amp;list=PL2We04F3Y_43dAehLMT5GxJhtk3mJtkl5&amp;index=4"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youtube.com/watch?v=8C_SCDbUJTg&amp;list=PL2We04F3Y_43dAehLMT5GxJhtk3mJtkl5&amp;index=4"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youtube.com/watch?v=8C_SCDbUJTg&amp;list=PL2We04F3Y_43dAehLMT5GxJhtk3mJtkl5&amp;index=4" TargetMode="Externa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youtube.com/watch?v=8C_SCDbUJTg&amp;list=PL2We04F3Y_43dAehLMT5GxJhtk3mJtkl5&amp;index=4"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youtube.com/watch?v=8C_SCDbUJTg&amp;list=PL2We04F3Y_43dAehLMT5GxJhtk3mJtkl5&amp;index=4" TargetMode="Externa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youtube.com/watch?v=8C_SCDbUJTg&amp;list=PL2We04F3Y_43dAehLMT5GxJhtk3mJtkl5&amp;index=4" TargetMode="Externa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youtube.com/watch?v=8C_SCDbUJTg&amp;list=PL2We04F3Y_43dAehLMT5GxJhtk3mJtkl5&amp;index=4"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8C_SCDbUJTg&amp;list=PL2We04F3Y_43dAehLMT5GxJhtk3mJtkl5&amp;index=4"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youtube.com/watch?v=8C_SCDbUJTg&amp;list=PL2We04F3Y_43dAehLMT5GxJhtk3mJtkl5&amp;index=4"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2130425"/>
            <a:ext cx="9144000" cy="1470025"/>
          </a:xfrm>
          <a:solidFill>
            <a:srgbClr val="00B0F0"/>
          </a:solidFill>
        </p:spPr>
        <p:txBody>
          <a:bodyPr>
            <a:normAutofit/>
          </a:bodyPr>
          <a:lstStyle/>
          <a:p>
            <a:r>
              <a:rPr lang="en-US" altLang="zh-TW" sz="4800" b="1" dirty="0">
                <a:solidFill>
                  <a:srgbClr val="FFFF00"/>
                </a:solidFill>
              </a:rPr>
              <a:t>4 Kubernetes Architecture</a:t>
            </a:r>
            <a:endParaRPr lang="zh-TW" altLang="en-US" sz="4800" b="1" dirty="0">
              <a:solidFill>
                <a:srgbClr val="FFFF00"/>
              </a:solidFill>
            </a:endParaRPr>
          </a:p>
        </p:txBody>
      </p:sp>
      <p:sp>
        <p:nvSpPr>
          <p:cNvPr id="3" name="副標題 2"/>
          <p:cNvSpPr>
            <a:spLocks noGrp="1"/>
          </p:cNvSpPr>
          <p:nvPr>
            <p:ph type="subTitle" idx="1"/>
          </p:nvPr>
        </p:nvSpPr>
        <p:spPr>
          <a:xfrm>
            <a:off x="1259632" y="4581128"/>
            <a:ext cx="6400800" cy="694928"/>
          </a:xfrm>
        </p:spPr>
        <p:txBody>
          <a:bodyPr>
            <a:normAutofit/>
          </a:bodyPr>
          <a:lstStyle/>
          <a:p>
            <a:r>
              <a:rPr lang="en-US" altLang="zh-TW" dirty="0"/>
              <a:t>Peter H. Chen</a:t>
            </a:r>
            <a:endParaRPr lang="zh-TW" altLang="en-US" dirty="0"/>
          </a:p>
        </p:txBody>
      </p:sp>
      <p:sp>
        <p:nvSpPr>
          <p:cNvPr id="5" name="日期版面配置區 4"/>
          <p:cNvSpPr>
            <a:spLocks noGrp="1"/>
          </p:cNvSpPr>
          <p:nvPr>
            <p:ph type="dt" sz="half" idx="10"/>
          </p:nvPr>
        </p:nvSpPr>
        <p:spPr/>
        <p:txBody>
          <a:bodyPr/>
          <a:lstStyle/>
          <a:p>
            <a:fld id="{C389EDC9-19E3-47AC-9C57-C6A24DEA81AD}"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a:t>
            </a:fld>
            <a:endParaRPr lang="zh-TW" altLang="en-US"/>
          </a:p>
        </p:txBody>
      </p:sp>
      <p:pic>
        <p:nvPicPr>
          <p:cNvPr id="7" name="Picture 6">
            <a:extLst>
              <a:ext uri="{FF2B5EF4-FFF2-40B4-BE49-F238E27FC236}">
                <a16:creationId xmlns:a16="http://schemas.microsoft.com/office/drawing/2014/main" id="{6BAFC81C-41D2-47DC-8418-60D9E99180AB}"/>
              </a:ext>
            </a:extLst>
          </p:cNvPr>
          <p:cNvPicPr>
            <a:picLocks noChangeAspect="1"/>
          </p:cNvPicPr>
          <p:nvPr/>
        </p:nvPicPr>
        <p:blipFill>
          <a:blip r:embed="rId2"/>
          <a:stretch>
            <a:fillRect/>
          </a:stretch>
        </p:blipFill>
        <p:spPr>
          <a:xfrm>
            <a:off x="3923928" y="3640095"/>
            <a:ext cx="992526" cy="9448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4.1 Worker Node</a:t>
            </a:r>
            <a:endParaRPr lang="zh-TW" altLang="en-US" b="1" dirty="0">
              <a:solidFill>
                <a:srgbClr val="FFFF00"/>
              </a:solidFill>
            </a:endParaRPr>
          </a:p>
        </p:txBody>
      </p:sp>
      <p:sp>
        <p:nvSpPr>
          <p:cNvPr id="3" name="副標題 2"/>
          <p:cNvSpPr>
            <a:spLocks noGrp="1"/>
          </p:cNvSpPr>
          <p:nvPr>
            <p:ph type="subTitle" idx="1"/>
          </p:nvPr>
        </p:nvSpPr>
        <p:spPr>
          <a:xfrm>
            <a:off x="467544" y="1268759"/>
            <a:ext cx="8352928" cy="1598879"/>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Worker Node (1:50/9:30)</a:t>
            </a:r>
          </a:p>
          <a:p>
            <a:pPr marL="342900" indent="-342900" algn="l">
              <a:buClr>
                <a:srgbClr val="0070C0"/>
              </a:buClr>
              <a:buSzPct val="80000"/>
              <a:buFont typeface="Wingdings" pitchFamily="2" charset="2"/>
              <a:buChar char="u"/>
            </a:pPr>
            <a:r>
              <a:rPr lang="en-US" altLang="zh-TW" sz="1800" dirty="0">
                <a:solidFill>
                  <a:schemeClr val="tx1"/>
                </a:solidFill>
              </a:rPr>
              <a:t>The </a:t>
            </a:r>
            <a:r>
              <a:rPr lang="en-US" altLang="zh-TW" sz="1800" b="1" dirty="0">
                <a:solidFill>
                  <a:srgbClr val="C00000"/>
                </a:solidFill>
              </a:rPr>
              <a:t>Worker Nodes (Ships) </a:t>
            </a:r>
            <a:r>
              <a:rPr lang="en-US" altLang="zh-TW" sz="1800" dirty="0">
                <a:solidFill>
                  <a:schemeClr val="tx1"/>
                </a:solidFill>
              </a:rPr>
              <a:t>in the cluster are ships that can load </a:t>
            </a:r>
            <a:r>
              <a:rPr lang="en-US" altLang="zh-TW" sz="1800" b="1" dirty="0">
                <a:solidFill>
                  <a:srgbClr val="C00000"/>
                </a:solidFill>
              </a:rPr>
              <a:t>Applications (Containers)</a:t>
            </a:r>
            <a:r>
              <a:rPr lang="en-US" altLang="zh-TW" sz="1800" dirty="0">
                <a:solidFill>
                  <a:schemeClr val="tx1"/>
                </a:solidFill>
              </a:rPr>
              <a:t>.</a:t>
            </a:r>
          </a:p>
          <a:p>
            <a:pPr marL="342900" indent="-342900" algn="l">
              <a:buClr>
                <a:srgbClr val="0070C0"/>
              </a:buClr>
              <a:buSzPct val="80000"/>
              <a:buFont typeface="Wingdings" pitchFamily="2" charset="2"/>
              <a:buChar char="u"/>
            </a:pPr>
            <a:r>
              <a:rPr lang="en-US" altLang="zh-TW" sz="1800" dirty="0">
                <a:solidFill>
                  <a:schemeClr val="tx1"/>
                </a:solidFill>
              </a:rPr>
              <a:t>…but somebody needs to load the </a:t>
            </a:r>
            <a:r>
              <a:rPr lang="en-US" altLang="zh-TW" sz="1800" b="1" dirty="0">
                <a:solidFill>
                  <a:srgbClr val="C00000"/>
                </a:solidFill>
              </a:rPr>
              <a:t>Containers (Application) </a:t>
            </a:r>
            <a:r>
              <a:rPr lang="en-US" altLang="zh-TW" sz="1800" dirty="0">
                <a:solidFill>
                  <a:schemeClr val="tx1"/>
                </a:solidFill>
              </a:rPr>
              <a:t>on the </a:t>
            </a:r>
            <a:r>
              <a:rPr lang="en-US" altLang="zh-TW" sz="1800" b="1" dirty="0">
                <a:solidFill>
                  <a:srgbClr val="C00000"/>
                </a:solidFill>
              </a:rPr>
              <a:t>Ships (Worker Nodes)</a:t>
            </a:r>
            <a:r>
              <a:rPr lang="en-US" altLang="zh-TW" sz="1800" dirty="0">
                <a:solidFill>
                  <a:schemeClr val="tx1"/>
                </a:solidFill>
              </a:rPr>
              <a:t>.</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2"/>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10</a:t>
            </a:fld>
            <a:endParaRPr lang="zh-TW" altLang="en-US"/>
          </a:p>
        </p:txBody>
      </p:sp>
      <p:pic>
        <p:nvPicPr>
          <p:cNvPr id="9" name="Picture 8">
            <a:extLst>
              <a:ext uri="{FF2B5EF4-FFF2-40B4-BE49-F238E27FC236}">
                <a16:creationId xmlns:a16="http://schemas.microsoft.com/office/drawing/2014/main" id="{453C9C46-276A-6F7E-B15C-65478C19FA6E}"/>
              </a:ext>
            </a:extLst>
          </p:cNvPr>
          <p:cNvPicPr>
            <a:picLocks noChangeAspect="1"/>
          </p:cNvPicPr>
          <p:nvPr/>
        </p:nvPicPr>
        <p:blipFill>
          <a:blip r:embed="rId3"/>
          <a:stretch>
            <a:fillRect/>
          </a:stretch>
        </p:blipFill>
        <p:spPr>
          <a:xfrm>
            <a:off x="3618656" y="2707966"/>
            <a:ext cx="5216980" cy="3648384"/>
          </a:xfrm>
          <a:prstGeom prst="rect">
            <a:avLst/>
          </a:prstGeom>
          <a:ln>
            <a:solidFill>
              <a:srgbClr val="C00000"/>
            </a:solidFill>
          </a:ln>
        </p:spPr>
      </p:pic>
      <p:sp>
        <p:nvSpPr>
          <p:cNvPr id="10" name="TextBox 9">
            <a:extLst>
              <a:ext uri="{FF2B5EF4-FFF2-40B4-BE49-F238E27FC236}">
                <a16:creationId xmlns:a16="http://schemas.microsoft.com/office/drawing/2014/main" id="{4B820CFF-D7D3-0FDC-9038-C3CEA2875952}"/>
              </a:ext>
            </a:extLst>
          </p:cNvPr>
          <p:cNvSpPr txBox="1"/>
          <p:nvPr/>
        </p:nvSpPr>
        <p:spPr>
          <a:xfrm>
            <a:off x="6585132" y="4151791"/>
            <a:ext cx="2304256" cy="461665"/>
          </a:xfrm>
          <a:prstGeom prst="rect">
            <a:avLst/>
          </a:prstGeom>
          <a:solidFill>
            <a:srgbClr val="FFFF00"/>
          </a:solidFill>
          <a:ln>
            <a:solidFill>
              <a:srgbClr val="C00000"/>
            </a:solidFill>
          </a:ln>
        </p:spPr>
        <p:txBody>
          <a:bodyPr wrap="square" rtlCol="0">
            <a:spAutoFit/>
          </a:bodyPr>
          <a:lstStyle/>
          <a:p>
            <a:r>
              <a:rPr lang="en-US" sz="1200" dirty="0"/>
              <a:t>Worker Nodes (Ships)</a:t>
            </a:r>
          </a:p>
          <a:p>
            <a:r>
              <a:rPr lang="en-US" sz="1200" dirty="0"/>
              <a:t>Host Application (as Containers) </a:t>
            </a:r>
          </a:p>
        </p:txBody>
      </p:sp>
      <p:sp>
        <p:nvSpPr>
          <p:cNvPr id="11" name="副標題 2">
            <a:extLst>
              <a:ext uri="{FF2B5EF4-FFF2-40B4-BE49-F238E27FC236}">
                <a16:creationId xmlns:a16="http://schemas.microsoft.com/office/drawing/2014/main" id="{245A81F7-19A8-549D-FEC0-D7E5AFD8530D}"/>
              </a:ext>
            </a:extLst>
          </p:cNvPr>
          <p:cNvSpPr txBox="1">
            <a:spLocks/>
          </p:cNvSpPr>
          <p:nvPr/>
        </p:nvSpPr>
        <p:spPr>
          <a:xfrm>
            <a:off x="477238" y="2977574"/>
            <a:ext cx="3067451" cy="3115722"/>
          </a:xfrm>
          <a:prstGeom prst="rect">
            <a:avLst/>
          </a:prstGeom>
          <a:ln>
            <a:solidFill>
              <a:srgbClr val="C00000"/>
            </a:solidFill>
          </a:ln>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Clr>
                <a:srgbClr val="0070C0"/>
              </a:buClr>
              <a:buSzPct val="80000"/>
              <a:buFont typeface="Wingdings" pitchFamily="2" charset="2"/>
              <a:buChar char="u"/>
            </a:pPr>
            <a:r>
              <a:rPr lang="en-US" altLang="zh-TW" sz="1800" dirty="0">
                <a:solidFill>
                  <a:schemeClr val="tx1"/>
                </a:solidFill>
              </a:rPr>
              <a:t>…and not just load, </a:t>
            </a:r>
          </a:p>
          <a:p>
            <a:pPr marL="342900" indent="-342900" algn="l">
              <a:buClr>
                <a:srgbClr val="0070C0"/>
              </a:buClr>
              <a:buSzPct val="80000"/>
              <a:buFont typeface="Wingdings" pitchFamily="2" charset="2"/>
              <a:buChar char="u"/>
            </a:pPr>
            <a:r>
              <a:rPr lang="en-US" altLang="zh-TW" sz="1800" dirty="0">
                <a:solidFill>
                  <a:schemeClr val="tx1"/>
                </a:solidFill>
              </a:rPr>
              <a:t>…plan how to load,</a:t>
            </a:r>
          </a:p>
          <a:p>
            <a:pPr marL="342900" indent="-342900" algn="l">
              <a:buClr>
                <a:srgbClr val="0070C0"/>
              </a:buClr>
              <a:buSzPct val="80000"/>
              <a:buFont typeface="Wingdings" pitchFamily="2" charset="2"/>
              <a:buChar char="u"/>
            </a:pPr>
            <a:r>
              <a:rPr lang="en-US" altLang="zh-TW" sz="1800" dirty="0">
                <a:solidFill>
                  <a:schemeClr val="tx1"/>
                </a:solidFill>
              </a:rPr>
              <a:t>…identify the right ship, </a:t>
            </a:r>
          </a:p>
          <a:p>
            <a:pPr marL="342900" indent="-342900" algn="l">
              <a:buClr>
                <a:srgbClr val="0070C0"/>
              </a:buClr>
              <a:buSzPct val="80000"/>
              <a:buFont typeface="Wingdings" pitchFamily="2" charset="2"/>
              <a:buChar char="u"/>
            </a:pPr>
            <a:r>
              <a:rPr lang="en-US" altLang="zh-TW" sz="1800" dirty="0">
                <a:solidFill>
                  <a:schemeClr val="tx1"/>
                </a:solidFill>
              </a:rPr>
              <a:t>…store information about the ship, </a:t>
            </a:r>
          </a:p>
          <a:p>
            <a:pPr marL="342900" indent="-342900" algn="l">
              <a:buClr>
                <a:srgbClr val="0070C0"/>
              </a:buClr>
              <a:buSzPct val="80000"/>
              <a:buFont typeface="Wingdings" pitchFamily="2" charset="2"/>
              <a:buChar char="u"/>
            </a:pPr>
            <a:r>
              <a:rPr lang="en-US" altLang="zh-TW" sz="1800" dirty="0">
                <a:solidFill>
                  <a:schemeClr val="tx1"/>
                </a:solidFill>
              </a:rPr>
              <a:t>…monitor and track the location of containers on the ship</a:t>
            </a:r>
          </a:p>
          <a:p>
            <a:pPr marL="342900" indent="-342900" algn="l">
              <a:buClr>
                <a:srgbClr val="0070C0"/>
              </a:buClr>
              <a:buSzPct val="80000"/>
              <a:buFont typeface="Wingdings" pitchFamily="2" charset="2"/>
              <a:buChar char="u"/>
            </a:pPr>
            <a:r>
              <a:rPr lang="en-US" altLang="zh-TW" sz="1800" dirty="0">
                <a:solidFill>
                  <a:schemeClr val="tx1"/>
                </a:solidFill>
              </a:rPr>
              <a:t>…manage the whole loading process, etc. </a:t>
            </a:r>
          </a:p>
        </p:txBody>
      </p:sp>
    </p:spTree>
    <p:extLst>
      <p:ext uri="{BB962C8B-B14F-4D97-AF65-F5344CB8AC3E}">
        <p14:creationId xmlns:p14="http://schemas.microsoft.com/office/powerpoint/2010/main" val="1050126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192707-0BD4-1218-56E3-2DB7A3A32E43}"/>
              </a:ext>
            </a:extLst>
          </p:cNvPr>
          <p:cNvPicPr>
            <a:picLocks noChangeAspect="1"/>
          </p:cNvPicPr>
          <p:nvPr/>
        </p:nvPicPr>
        <p:blipFill>
          <a:blip r:embed="rId2"/>
          <a:stretch>
            <a:fillRect/>
          </a:stretch>
        </p:blipFill>
        <p:spPr>
          <a:xfrm>
            <a:off x="3822262" y="2702070"/>
            <a:ext cx="4998210" cy="3401466"/>
          </a:xfrm>
          <a:prstGeom prst="rect">
            <a:avLst/>
          </a:prstGeom>
          <a:ln>
            <a:solidFill>
              <a:srgbClr val="C00000"/>
            </a:solidFill>
          </a:ln>
        </p:spPr>
      </p:pic>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4.1 Worker Node</a:t>
            </a:r>
            <a:endParaRPr lang="zh-TW" altLang="en-US" b="1" dirty="0">
              <a:solidFill>
                <a:srgbClr val="FFFF00"/>
              </a:solidFill>
            </a:endParaRPr>
          </a:p>
        </p:txBody>
      </p:sp>
      <p:sp>
        <p:nvSpPr>
          <p:cNvPr id="3" name="副標題 2"/>
          <p:cNvSpPr>
            <a:spLocks noGrp="1"/>
          </p:cNvSpPr>
          <p:nvPr>
            <p:ph type="subTitle" idx="1"/>
          </p:nvPr>
        </p:nvSpPr>
        <p:spPr>
          <a:xfrm>
            <a:off x="467544" y="1268760"/>
            <a:ext cx="8352928" cy="1238840"/>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Worker Node (2:30/9:30)</a:t>
            </a:r>
          </a:p>
          <a:p>
            <a:pPr marL="342900" indent="-342900" algn="l">
              <a:buClr>
                <a:srgbClr val="0070C0"/>
              </a:buClr>
              <a:buSzPct val="80000"/>
              <a:buFont typeface="Wingdings" pitchFamily="2" charset="2"/>
              <a:buChar char="u"/>
            </a:pPr>
            <a:r>
              <a:rPr lang="en-US" altLang="zh-TW" sz="1800" dirty="0">
                <a:solidFill>
                  <a:schemeClr val="tx1"/>
                </a:solidFill>
              </a:rPr>
              <a:t>These are done by the control ships that hosts different offices, different departments, monitoring equipment, communication equipment, cranes, etc. for moving containers between ships, etc. </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3"/>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11</a:t>
            </a:fld>
            <a:endParaRPr lang="zh-TW" altLang="en-US"/>
          </a:p>
        </p:txBody>
      </p:sp>
      <p:sp>
        <p:nvSpPr>
          <p:cNvPr id="10" name="TextBox 9">
            <a:extLst>
              <a:ext uri="{FF2B5EF4-FFF2-40B4-BE49-F238E27FC236}">
                <a16:creationId xmlns:a16="http://schemas.microsoft.com/office/drawing/2014/main" id="{4B820CFF-D7D3-0FDC-9038-C3CEA2875952}"/>
              </a:ext>
            </a:extLst>
          </p:cNvPr>
          <p:cNvSpPr txBox="1"/>
          <p:nvPr/>
        </p:nvSpPr>
        <p:spPr>
          <a:xfrm>
            <a:off x="6585132" y="4151791"/>
            <a:ext cx="2304256" cy="461665"/>
          </a:xfrm>
          <a:prstGeom prst="rect">
            <a:avLst/>
          </a:prstGeom>
          <a:solidFill>
            <a:srgbClr val="FFFF00"/>
          </a:solidFill>
          <a:ln>
            <a:solidFill>
              <a:srgbClr val="C00000"/>
            </a:solidFill>
          </a:ln>
        </p:spPr>
        <p:txBody>
          <a:bodyPr wrap="square" rtlCol="0">
            <a:spAutoFit/>
          </a:bodyPr>
          <a:lstStyle/>
          <a:p>
            <a:r>
              <a:rPr lang="en-US" sz="1200" dirty="0"/>
              <a:t>Worker Nodes (Ships)</a:t>
            </a:r>
          </a:p>
          <a:p>
            <a:r>
              <a:rPr lang="en-US" sz="1200" dirty="0"/>
              <a:t>Host Application (as Containers) </a:t>
            </a:r>
          </a:p>
        </p:txBody>
      </p:sp>
      <p:sp>
        <p:nvSpPr>
          <p:cNvPr id="11" name="副標題 2">
            <a:extLst>
              <a:ext uri="{FF2B5EF4-FFF2-40B4-BE49-F238E27FC236}">
                <a16:creationId xmlns:a16="http://schemas.microsoft.com/office/drawing/2014/main" id="{245A81F7-19A8-549D-FEC0-D7E5AFD8530D}"/>
              </a:ext>
            </a:extLst>
          </p:cNvPr>
          <p:cNvSpPr txBox="1">
            <a:spLocks/>
          </p:cNvSpPr>
          <p:nvPr/>
        </p:nvSpPr>
        <p:spPr>
          <a:xfrm>
            <a:off x="477532" y="2707966"/>
            <a:ext cx="3067451" cy="3395570"/>
          </a:xfrm>
          <a:prstGeom prst="rect">
            <a:avLst/>
          </a:prstGeom>
          <a:ln>
            <a:solidFill>
              <a:srgbClr val="C00000"/>
            </a:solidFill>
          </a:ln>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Clr>
                <a:srgbClr val="0070C0"/>
              </a:buClr>
              <a:buSzPct val="80000"/>
              <a:buFont typeface="Wingdings" pitchFamily="2" charset="2"/>
              <a:buChar char="u"/>
            </a:pPr>
            <a:r>
              <a:rPr lang="en-US" altLang="zh-TW" sz="1800" dirty="0">
                <a:solidFill>
                  <a:schemeClr val="tx1"/>
                </a:solidFill>
              </a:rPr>
              <a:t>The control ship is related to the master node in the Kubernetes cluster.</a:t>
            </a:r>
          </a:p>
          <a:p>
            <a:pPr marL="342900" indent="-342900" algn="l">
              <a:buClr>
                <a:srgbClr val="0070C0"/>
              </a:buClr>
              <a:buSzPct val="80000"/>
              <a:buFont typeface="Wingdings" pitchFamily="2" charset="2"/>
              <a:buChar char="u"/>
            </a:pPr>
            <a:r>
              <a:rPr lang="en-US" altLang="zh-TW" sz="1800" dirty="0">
                <a:solidFill>
                  <a:schemeClr val="tx1"/>
                </a:solidFill>
              </a:rPr>
              <a:t>The Master Node is responsible for managing the Kubernetes Cluster storing information regarding the different nodes, planning which container goes which ship, monitoring containers on which ship, etc. </a:t>
            </a:r>
          </a:p>
        </p:txBody>
      </p:sp>
      <p:sp>
        <p:nvSpPr>
          <p:cNvPr id="12" name="TextBox 11">
            <a:extLst>
              <a:ext uri="{FF2B5EF4-FFF2-40B4-BE49-F238E27FC236}">
                <a16:creationId xmlns:a16="http://schemas.microsoft.com/office/drawing/2014/main" id="{A7DEA1B8-1BEE-F747-7618-6830BC0871F5}"/>
              </a:ext>
            </a:extLst>
          </p:cNvPr>
          <p:cNvSpPr txBox="1"/>
          <p:nvPr/>
        </p:nvSpPr>
        <p:spPr>
          <a:xfrm>
            <a:off x="6382544" y="2780769"/>
            <a:ext cx="2304256" cy="646331"/>
          </a:xfrm>
          <a:prstGeom prst="rect">
            <a:avLst/>
          </a:prstGeom>
          <a:solidFill>
            <a:srgbClr val="FFFF00"/>
          </a:solidFill>
          <a:ln>
            <a:solidFill>
              <a:srgbClr val="C00000"/>
            </a:solidFill>
          </a:ln>
        </p:spPr>
        <p:txBody>
          <a:bodyPr wrap="square" rtlCol="0">
            <a:spAutoFit/>
          </a:bodyPr>
          <a:lstStyle/>
          <a:p>
            <a:r>
              <a:rPr lang="en-US" sz="1200" dirty="0"/>
              <a:t>Master Nodes (Control Ship)</a:t>
            </a:r>
          </a:p>
          <a:p>
            <a:r>
              <a:rPr lang="en-US" sz="1200" dirty="0"/>
              <a:t>Manage, Plan, Schedule, Monitor Nodes</a:t>
            </a:r>
          </a:p>
        </p:txBody>
      </p:sp>
    </p:spTree>
    <p:extLst>
      <p:ext uri="{BB962C8B-B14F-4D97-AF65-F5344CB8AC3E}">
        <p14:creationId xmlns:p14="http://schemas.microsoft.com/office/powerpoint/2010/main" val="2620954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192707-0BD4-1218-56E3-2DB7A3A32E43}"/>
              </a:ext>
            </a:extLst>
          </p:cNvPr>
          <p:cNvPicPr>
            <a:picLocks noChangeAspect="1"/>
          </p:cNvPicPr>
          <p:nvPr/>
        </p:nvPicPr>
        <p:blipFill>
          <a:blip r:embed="rId2"/>
          <a:stretch>
            <a:fillRect/>
          </a:stretch>
        </p:blipFill>
        <p:spPr>
          <a:xfrm>
            <a:off x="3822262" y="2702070"/>
            <a:ext cx="4998210" cy="3401466"/>
          </a:xfrm>
          <a:prstGeom prst="rect">
            <a:avLst/>
          </a:prstGeom>
          <a:ln>
            <a:solidFill>
              <a:srgbClr val="C00000"/>
            </a:solidFill>
          </a:ln>
        </p:spPr>
      </p:pic>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4.1 Worker Node</a:t>
            </a:r>
            <a:endParaRPr lang="zh-TW" altLang="en-US" b="1" dirty="0">
              <a:solidFill>
                <a:srgbClr val="FFFF00"/>
              </a:solidFill>
            </a:endParaRPr>
          </a:p>
        </p:txBody>
      </p:sp>
      <p:sp>
        <p:nvSpPr>
          <p:cNvPr id="3" name="副標題 2"/>
          <p:cNvSpPr>
            <a:spLocks noGrp="1"/>
          </p:cNvSpPr>
          <p:nvPr>
            <p:ph type="subTitle" idx="1"/>
          </p:nvPr>
        </p:nvSpPr>
        <p:spPr>
          <a:xfrm>
            <a:off x="467544" y="1268760"/>
            <a:ext cx="8352928" cy="1238840"/>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Worker Node (2:41/9:30)</a:t>
            </a:r>
          </a:p>
          <a:p>
            <a:pPr marL="342900" indent="-342900" algn="l">
              <a:buClr>
                <a:srgbClr val="0070C0"/>
              </a:buClr>
              <a:buSzPct val="80000"/>
              <a:buFont typeface="Wingdings" pitchFamily="2" charset="2"/>
              <a:buChar char="u"/>
            </a:pPr>
            <a:r>
              <a:rPr lang="en-US" altLang="zh-TW" sz="1800" dirty="0">
                <a:solidFill>
                  <a:schemeClr val="tx1"/>
                </a:solidFill>
              </a:rPr>
              <a:t>The master node does all of these using a set of components together known as the control plan components.</a:t>
            </a:r>
          </a:p>
          <a:p>
            <a:pPr marL="342900" indent="-342900" algn="l">
              <a:buClr>
                <a:srgbClr val="0070C0"/>
              </a:buClr>
              <a:buSzPct val="80000"/>
              <a:buFont typeface="Wingdings" pitchFamily="2" charset="2"/>
              <a:buChar char="u"/>
            </a:pPr>
            <a:r>
              <a:rPr lang="en-US" altLang="zh-TW" sz="1800" dirty="0">
                <a:solidFill>
                  <a:schemeClr val="tx1"/>
                </a:solidFill>
              </a:rPr>
              <a:t>We will look at each of these components now.</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3"/>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12</a:t>
            </a:fld>
            <a:endParaRPr lang="zh-TW" altLang="en-US"/>
          </a:p>
        </p:txBody>
      </p:sp>
      <p:sp>
        <p:nvSpPr>
          <p:cNvPr id="10" name="TextBox 9">
            <a:extLst>
              <a:ext uri="{FF2B5EF4-FFF2-40B4-BE49-F238E27FC236}">
                <a16:creationId xmlns:a16="http://schemas.microsoft.com/office/drawing/2014/main" id="{4B820CFF-D7D3-0FDC-9038-C3CEA2875952}"/>
              </a:ext>
            </a:extLst>
          </p:cNvPr>
          <p:cNvSpPr txBox="1"/>
          <p:nvPr/>
        </p:nvSpPr>
        <p:spPr>
          <a:xfrm>
            <a:off x="6585132" y="4151791"/>
            <a:ext cx="2304256" cy="461665"/>
          </a:xfrm>
          <a:prstGeom prst="rect">
            <a:avLst/>
          </a:prstGeom>
          <a:solidFill>
            <a:srgbClr val="FFFF00"/>
          </a:solidFill>
          <a:ln>
            <a:solidFill>
              <a:srgbClr val="C00000"/>
            </a:solidFill>
          </a:ln>
        </p:spPr>
        <p:txBody>
          <a:bodyPr wrap="square" rtlCol="0">
            <a:spAutoFit/>
          </a:bodyPr>
          <a:lstStyle/>
          <a:p>
            <a:r>
              <a:rPr lang="en-US" sz="1200" dirty="0"/>
              <a:t>Worker Nodes (Ships)</a:t>
            </a:r>
          </a:p>
          <a:p>
            <a:r>
              <a:rPr lang="en-US" sz="1200" dirty="0"/>
              <a:t>Host Application (as Containers) </a:t>
            </a:r>
          </a:p>
        </p:txBody>
      </p:sp>
      <p:sp>
        <p:nvSpPr>
          <p:cNvPr id="12" name="TextBox 11">
            <a:extLst>
              <a:ext uri="{FF2B5EF4-FFF2-40B4-BE49-F238E27FC236}">
                <a16:creationId xmlns:a16="http://schemas.microsoft.com/office/drawing/2014/main" id="{A7DEA1B8-1BEE-F747-7618-6830BC0871F5}"/>
              </a:ext>
            </a:extLst>
          </p:cNvPr>
          <p:cNvSpPr txBox="1"/>
          <p:nvPr/>
        </p:nvSpPr>
        <p:spPr>
          <a:xfrm>
            <a:off x="6382544" y="2780769"/>
            <a:ext cx="2304256" cy="646331"/>
          </a:xfrm>
          <a:prstGeom prst="rect">
            <a:avLst/>
          </a:prstGeom>
          <a:solidFill>
            <a:srgbClr val="FFFF00"/>
          </a:solidFill>
          <a:ln>
            <a:solidFill>
              <a:srgbClr val="C00000"/>
            </a:solidFill>
          </a:ln>
        </p:spPr>
        <p:txBody>
          <a:bodyPr wrap="square" rtlCol="0">
            <a:spAutoFit/>
          </a:bodyPr>
          <a:lstStyle/>
          <a:p>
            <a:r>
              <a:rPr lang="en-US" sz="1200" dirty="0"/>
              <a:t>Master Nodes (Control Ship)</a:t>
            </a:r>
          </a:p>
          <a:p>
            <a:r>
              <a:rPr lang="en-US" sz="1200" dirty="0"/>
              <a:t>Manage, Plan, Schedule, Monitor Nodes</a:t>
            </a:r>
          </a:p>
        </p:txBody>
      </p:sp>
    </p:spTree>
    <p:extLst>
      <p:ext uri="{BB962C8B-B14F-4D97-AF65-F5344CB8AC3E}">
        <p14:creationId xmlns:p14="http://schemas.microsoft.com/office/powerpoint/2010/main" val="2955139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2130425"/>
            <a:ext cx="9144000" cy="1470025"/>
          </a:xfrm>
          <a:solidFill>
            <a:srgbClr val="00B0F0"/>
          </a:solidFill>
        </p:spPr>
        <p:txBody>
          <a:bodyPr>
            <a:normAutofit/>
          </a:bodyPr>
          <a:lstStyle/>
          <a:p>
            <a:r>
              <a:rPr lang="en-US" altLang="zh-TW" sz="4800" b="1" dirty="0">
                <a:solidFill>
                  <a:srgbClr val="FFFF00"/>
                </a:solidFill>
              </a:rPr>
              <a:t>4.2 Master Node</a:t>
            </a:r>
            <a:endParaRPr lang="zh-TW" altLang="en-US" sz="4800" b="1" dirty="0">
              <a:solidFill>
                <a:srgbClr val="FFFF00"/>
              </a:solidFill>
            </a:endParaRPr>
          </a:p>
        </p:txBody>
      </p:sp>
      <p:sp>
        <p:nvSpPr>
          <p:cNvPr id="5" name="日期版面配置區 4"/>
          <p:cNvSpPr>
            <a:spLocks noGrp="1"/>
          </p:cNvSpPr>
          <p:nvPr>
            <p:ph type="dt" sz="half" idx="10"/>
          </p:nvPr>
        </p:nvSpPr>
        <p:spPr/>
        <p:txBody>
          <a:bodyPr/>
          <a:lstStyle/>
          <a:p>
            <a:fld id="{C389EDC9-19E3-47AC-9C57-C6A24DEA81AD}" type="datetime1">
              <a:rPr lang="zh-TW" altLang="en-US" smtClean="0"/>
              <a:pPr/>
              <a:t>2022/11/5</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13</a:t>
            </a:fld>
            <a:endParaRPr lang="zh-TW" altLang="en-US"/>
          </a:p>
        </p:txBody>
      </p:sp>
      <p:pic>
        <p:nvPicPr>
          <p:cNvPr id="7" name="Picture 6">
            <a:extLst>
              <a:ext uri="{FF2B5EF4-FFF2-40B4-BE49-F238E27FC236}">
                <a16:creationId xmlns:a16="http://schemas.microsoft.com/office/drawing/2014/main" id="{6BAFC81C-41D2-47DC-8418-60D9E99180AB}"/>
              </a:ext>
            </a:extLst>
          </p:cNvPr>
          <p:cNvPicPr>
            <a:picLocks noChangeAspect="1"/>
          </p:cNvPicPr>
          <p:nvPr/>
        </p:nvPicPr>
        <p:blipFill>
          <a:blip r:embed="rId2"/>
          <a:stretch>
            <a:fillRect/>
          </a:stretch>
        </p:blipFill>
        <p:spPr>
          <a:xfrm>
            <a:off x="3923928" y="3640095"/>
            <a:ext cx="992526" cy="944885"/>
          </a:xfrm>
          <a:prstGeom prst="rect">
            <a:avLst/>
          </a:prstGeom>
        </p:spPr>
      </p:pic>
    </p:spTree>
    <p:extLst>
      <p:ext uri="{BB962C8B-B14F-4D97-AF65-F5344CB8AC3E}">
        <p14:creationId xmlns:p14="http://schemas.microsoft.com/office/powerpoint/2010/main" val="3087400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05DC2F3-66D9-4645-CE25-59114669639F}"/>
              </a:ext>
            </a:extLst>
          </p:cNvPr>
          <p:cNvPicPr>
            <a:picLocks noChangeAspect="1"/>
          </p:cNvPicPr>
          <p:nvPr/>
        </p:nvPicPr>
        <p:blipFill>
          <a:blip r:embed="rId2"/>
          <a:stretch>
            <a:fillRect/>
          </a:stretch>
        </p:blipFill>
        <p:spPr>
          <a:xfrm>
            <a:off x="1792721" y="3307955"/>
            <a:ext cx="6861968" cy="3076055"/>
          </a:xfrm>
          <a:prstGeom prst="rect">
            <a:avLst/>
          </a:prstGeom>
          <a:ln>
            <a:solidFill>
              <a:srgbClr val="C00000"/>
            </a:solidFill>
          </a:ln>
        </p:spPr>
      </p:pic>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4.2 Master Node</a:t>
            </a:r>
            <a:endParaRPr lang="zh-TW" altLang="en-US" b="1" dirty="0">
              <a:solidFill>
                <a:srgbClr val="FFFF00"/>
              </a:solidFill>
            </a:endParaRPr>
          </a:p>
        </p:txBody>
      </p:sp>
      <p:sp>
        <p:nvSpPr>
          <p:cNvPr id="3" name="副標題 2"/>
          <p:cNvSpPr>
            <a:spLocks noGrp="1"/>
          </p:cNvSpPr>
          <p:nvPr>
            <p:ph type="subTitle" idx="1"/>
          </p:nvPr>
        </p:nvSpPr>
        <p:spPr>
          <a:xfrm>
            <a:off x="467544" y="1268760"/>
            <a:ext cx="8352928" cy="1701730"/>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Master Node (2:45/9:30)</a:t>
            </a:r>
          </a:p>
          <a:p>
            <a:pPr marL="342900" indent="-342900" algn="l">
              <a:buClr>
                <a:srgbClr val="0070C0"/>
              </a:buClr>
              <a:buSzPct val="80000"/>
              <a:buFont typeface="Wingdings" pitchFamily="2" charset="2"/>
              <a:buChar char="u"/>
            </a:pPr>
            <a:r>
              <a:rPr lang="en-US" altLang="zh-TW" sz="1800" dirty="0">
                <a:solidFill>
                  <a:schemeClr val="tx1"/>
                </a:solidFill>
              </a:rPr>
              <a:t>There are many containers being loaded and unloaded from the ships daily.</a:t>
            </a:r>
          </a:p>
          <a:p>
            <a:pPr marL="342900" indent="-342900" algn="l">
              <a:buClr>
                <a:srgbClr val="0070C0"/>
              </a:buClr>
              <a:buSzPct val="80000"/>
              <a:buFont typeface="Wingdings" pitchFamily="2" charset="2"/>
              <a:buChar char="u"/>
            </a:pPr>
            <a:r>
              <a:rPr lang="en-US" altLang="zh-TW" sz="1800" dirty="0">
                <a:solidFill>
                  <a:schemeClr val="tx1"/>
                </a:solidFill>
              </a:rPr>
              <a:t>…and  we need to maintain information about the different ships what container is on which ship.</a:t>
            </a:r>
          </a:p>
          <a:p>
            <a:pPr marL="342900" indent="-342900" algn="l">
              <a:buClr>
                <a:srgbClr val="0070C0"/>
              </a:buClr>
              <a:buSzPct val="80000"/>
              <a:buFont typeface="Wingdings" pitchFamily="2" charset="2"/>
              <a:buChar char="u"/>
            </a:pPr>
            <a:r>
              <a:rPr lang="en-US" altLang="zh-TW" sz="1800" dirty="0">
                <a:solidFill>
                  <a:schemeClr val="tx1"/>
                </a:solidFill>
              </a:rPr>
              <a:t>…what time it was loaded, etc.</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3"/>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14</a:t>
            </a:fld>
            <a:endParaRPr lang="zh-TW" altLang="en-US"/>
          </a:p>
        </p:txBody>
      </p:sp>
      <p:sp>
        <p:nvSpPr>
          <p:cNvPr id="10" name="TextBox 9">
            <a:extLst>
              <a:ext uri="{FF2B5EF4-FFF2-40B4-BE49-F238E27FC236}">
                <a16:creationId xmlns:a16="http://schemas.microsoft.com/office/drawing/2014/main" id="{4B820CFF-D7D3-0FDC-9038-C3CEA2875952}"/>
              </a:ext>
            </a:extLst>
          </p:cNvPr>
          <p:cNvSpPr txBox="1"/>
          <p:nvPr/>
        </p:nvSpPr>
        <p:spPr>
          <a:xfrm>
            <a:off x="6585132" y="4201142"/>
            <a:ext cx="2235340" cy="461665"/>
          </a:xfrm>
          <a:prstGeom prst="rect">
            <a:avLst/>
          </a:prstGeom>
          <a:solidFill>
            <a:srgbClr val="FFFF00"/>
          </a:solidFill>
          <a:ln>
            <a:solidFill>
              <a:srgbClr val="C00000"/>
            </a:solidFill>
          </a:ln>
        </p:spPr>
        <p:txBody>
          <a:bodyPr wrap="square" rtlCol="0">
            <a:spAutoFit/>
          </a:bodyPr>
          <a:lstStyle/>
          <a:p>
            <a:r>
              <a:rPr lang="en-US" sz="1200" dirty="0"/>
              <a:t>Worker Nodes (Ships)</a:t>
            </a:r>
          </a:p>
          <a:p>
            <a:r>
              <a:rPr lang="en-US" sz="1200" dirty="0"/>
              <a:t>Host Application (as Containers) </a:t>
            </a:r>
          </a:p>
        </p:txBody>
      </p:sp>
      <p:sp>
        <p:nvSpPr>
          <p:cNvPr id="12" name="TextBox 11">
            <a:extLst>
              <a:ext uri="{FF2B5EF4-FFF2-40B4-BE49-F238E27FC236}">
                <a16:creationId xmlns:a16="http://schemas.microsoft.com/office/drawing/2014/main" id="{A7DEA1B8-1BEE-F747-7618-6830BC0871F5}"/>
              </a:ext>
            </a:extLst>
          </p:cNvPr>
          <p:cNvSpPr txBox="1"/>
          <p:nvPr/>
        </p:nvSpPr>
        <p:spPr>
          <a:xfrm>
            <a:off x="2051720" y="4016476"/>
            <a:ext cx="1734108" cy="830997"/>
          </a:xfrm>
          <a:prstGeom prst="rect">
            <a:avLst/>
          </a:prstGeom>
          <a:solidFill>
            <a:srgbClr val="FFFF00"/>
          </a:solidFill>
          <a:ln>
            <a:solidFill>
              <a:srgbClr val="C00000"/>
            </a:solidFill>
          </a:ln>
        </p:spPr>
        <p:txBody>
          <a:bodyPr wrap="square" rtlCol="0">
            <a:spAutoFit/>
          </a:bodyPr>
          <a:lstStyle/>
          <a:p>
            <a:r>
              <a:rPr lang="en-US" sz="1200" dirty="0"/>
              <a:t>Master Nodes (Control Ship)</a:t>
            </a:r>
          </a:p>
          <a:p>
            <a:r>
              <a:rPr lang="en-US" sz="1200" dirty="0"/>
              <a:t>Manage, Plan, Schedule, Monitor Nodes</a:t>
            </a:r>
          </a:p>
        </p:txBody>
      </p:sp>
    </p:spTree>
    <p:extLst>
      <p:ext uri="{BB962C8B-B14F-4D97-AF65-F5344CB8AC3E}">
        <p14:creationId xmlns:p14="http://schemas.microsoft.com/office/powerpoint/2010/main" val="1453549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C6633C-7BCF-9C90-55B0-8A21A6734175}"/>
              </a:ext>
            </a:extLst>
          </p:cNvPr>
          <p:cNvPicPr>
            <a:picLocks noChangeAspect="1"/>
          </p:cNvPicPr>
          <p:nvPr/>
        </p:nvPicPr>
        <p:blipFill>
          <a:blip r:embed="rId2"/>
          <a:stretch>
            <a:fillRect/>
          </a:stretch>
        </p:blipFill>
        <p:spPr>
          <a:xfrm>
            <a:off x="1619672" y="3263426"/>
            <a:ext cx="6372200" cy="3330485"/>
          </a:xfrm>
          <a:prstGeom prst="rect">
            <a:avLst/>
          </a:prstGeom>
          <a:ln>
            <a:solidFill>
              <a:srgbClr val="C00000"/>
            </a:solidFill>
          </a:ln>
        </p:spPr>
      </p:pic>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4.2 Master Node</a:t>
            </a:r>
            <a:endParaRPr lang="zh-TW" altLang="en-US" b="1" dirty="0">
              <a:solidFill>
                <a:srgbClr val="FFFF00"/>
              </a:solidFill>
            </a:endParaRPr>
          </a:p>
        </p:txBody>
      </p:sp>
      <p:sp>
        <p:nvSpPr>
          <p:cNvPr id="3" name="副標題 2"/>
          <p:cNvSpPr>
            <a:spLocks noGrp="1"/>
          </p:cNvSpPr>
          <p:nvPr>
            <p:ph type="subTitle" idx="1"/>
          </p:nvPr>
        </p:nvSpPr>
        <p:spPr>
          <a:xfrm>
            <a:off x="467544" y="1268760"/>
            <a:ext cx="8352928" cy="1826034"/>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Master Node (2:55/9:30)</a:t>
            </a:r>
          </a:p>
          <a:p>
            <a:pPr marL="342900" indent="-342900" algn="l">
              <a:buClr>
                <a:srgbClr val="0070C0"/>
              </a:buClr>
              <a:buSzPct val="80000"/>
              <a:buFont typeface="Wingdings" pitchFamily="2" charset="2"/>
              <a:buChar char="u"/>
            </a:pPr>
            <a:r>
              <a:rPr lang="en-US" altLang="zh-TW" sz="1800" dirty="0">
                <a:solidFill>
                  <a:schemeClr val="tx1"/>
                </a:solidFill>
              </a:rPr>
              <a:t>All of these are stored in a highly available key-value store known as etcd (etc. distributed) cluster. </a:t>
            </a:r>
          </a:p>
          <a:p>
            <a:pPr marL="342900" indent="-342900" algn="l">
              <a:buClr>
                <a:srgbClr val="0070C0"/>
              </a:buClr>
              <a:buSzPct val="80000"/>
              <a:buFont typeface="Wingdings" pitchFamily="2" charset="2"/>
              <a:buChar char="u"/>
            </a:pPr>
            <a:r>
              <a:rPr lang="en-US" altLang="zh-TW" sz="1800" dirty="0">
                <a:solidFill>
                  <a:schemeClr val="tx1"/>
                </a:solidFill>
              </a:rPr>
              <a:t>The etcd is a database that stores information in a key-value format.</a:t>
            </a:r>
          </a:p>
          <a:p>
            <a:pPr marL="342900" indent="-342900" algn="l">
              <a:buClr>
                <a:srgbClr val="0070C0"/>
              </a:buClr>
              <a:buSzPct val="80000"/>
              <a:buFont typeface="Wingdings" pitchFamily="2" charset="2"/>
              <a:buChar char="u"/>
            </a:pPr>
            <a:r>
              <a:rPr lang="en-US" altLang="zh-TW" sz="1800" dirty="0">
                <a:solidFill>
                  <a:schemeClr val="tx1"/>
                </a:solidFill>
              </a:rPr>
              <a:t>We will discuss more in etcd cluster: What data is stored in it and how it stores the data.</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3"/>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15</a:t>
            </a:fld>
            <a:endParaRPr lang="zh-TW" altLang="en-US"/>
          </a:p>
        </p:txBody>
      </p:sp>
      <p:sp>
        <p:nvSpPr>
          <p:cNvPr id="10" name="TextBox 9">
            <a:extLst>
              <a:ext uri="{FF2B5EF4-FFF2-40B4-BE49-F238E27FC236}">
                <a16:creationId xmlns:a16="http://schemas.microsoft.com/office/drawing/2014/main" id="{4B820CFF-D7D3-0FDC-9038-C3CEA2875952}"/>
              </a:ext>
            </a:extLst>
          </p:cNvPr>
          <p:cNvSpPr txBox="1"/>
          <p:nvPr/>
        </p:nvSpPr>
        <p:spPr>
          <a:xfrm>
            <a:off x="5756532" y="3924636"/>
            <a:ext cx="2235340" cy="461665"/>
          </a:xfrm>
          <a:prstGeom prst="rect">
            <a:avLst/>
          </a:prstGeom>
          <a:solidFill>
            <a:srgbClr val="FFFF00"/>
          </a:solidFill>
          <a:ln>
            <a:solidFill>
              <a:srgbClr val="C00000"/>
            </a:solidFill>
          </a:ln>
        </p:spPr>
        <p:txBody>
          <a:bodyPr wrap="square" rtlCol="0">
            <a:spAutoFit/>
          </a:bodyPr>
          <a:lstStyle/>
          <a:p>
            <a:r>
              <a:rPr lang="en-US" sz="1200" dirty="0"/>
              <a:t>Worker Nodes (Ships)</a:t>
            </a:r>
          </a:p>
          <a:p>
            <a:r>
              <a:rPr lang="en-US" sz="1200" dirty="0"/>
              <a:t>Host Application (as Containers) </a:t>
            </a:r>
          </a:p>
        </p:txBody>
      </p:sp>
      <p:sp>
        <p:nvSpPr>
          <p:cNvPr id="12" name="TextBox 11">
            <a:extLst>
              <a:ext uri="{FF2B5EF4-FFF2-40B4-BE49-F238E27FC236}">
                <a16:creationId xmlns:a16="http://schemas.microsoft.com/office/drawing/2014/main" id="{A7DEA1B8-1BEE-F747-7618-6830BC0871F5}"/>
              </a:ext>
            </a:extLst>
          </p:cNvPr>
          <p:cNvSpPr txBox="1"/>
          <p:nvPr/>
        </p:nvSpPr>
        <p:spPr>
          <a:xfrm>
            <a:off x="2265156" y="3883986"/>
            <a:ext cx="1734108" cy="830997"/>
          </a:xfrm>
          <a:prstGeom prst="rect">
            <a:avLst/>
          </a:prstGeom>
          <a:solidFill>
            <a:srgbClr val="FFFF00"/>
          </a:solidFill>
          <a:ln>
            <a:solidFill>
              <a:srgbClr val="C00000"/>
            </a:solidFill>
          </a:ln>
        </p:spPr>
        <p:txBody>
          <a:bodyPr wrap="square" rtlCol="0">
            <a:spAutoFit/>
          </a:bodyPr>
          <a:lstStyle/>
          <a:p>
            <a:r>
              <a:rPr lang="en-US" sz="1200" dirty="0"/>
              <a:t>Master Nodes (Control Ship)</a:t>
            </a:r>
          </a:p>
          <a:p>
            <a:r>
              <a:rPr lang="en-US" sz="1200" dirty="0"/>
              <a:t>Manage, Plan, Schedule, Monitor Nodes</a:t>
            </a:r>
          </a:p>
        </p:txBody>
      </p:sp>
    </p:spTree>
    <p:extLst>
      <p:ext uri="{BB962C8B-B14F-4D97-AF65-F5344CB8AC3E}">
        <p14:creationId xmlns:p14="http://schemas.microsoft.com/office/powerpoint/2010/main" val="4014128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F1CC0A5-EB16-B703-E1CD-0DE7AEEB81A1}"/>
              </a:ext>
            </a:extLst>
          </p:cNvPr>
          <p:cNvPicPr>
            <a:picLocks noChangeAspect="1"/>
          </p:cNvPicPr>
          <p:nvPr/>
        </p:nvPicPr>
        <p:blipFill>
          <a:blip r:embed="rId2"/>
          <a:stretch>
            <a:fillRect/>
          </a:stretch>
        </p:blipFill>
        <p:spPr>
          <a:xfrm>
            <a:off x="1385900" y="2567914"/>
            <a:ext cx="6372200" cy="3337207"/>
          </a:xfrm>
          <a:prstGeom prst="rect">
            <a:avLst/>
          </a:prstGeom>
          <a:ln>
            <a:solidFill>
              <a:srgbClr val="C00000"/>
            </a:solidFill>
          </a:ln>
        </p:spPr>
      </p:pic>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4.2 Master Node</a:t>
            </a:r>
            <a:endParaRPr lang="zh-TW" altLang="en-US" b="1" dirty="0">
              <a:solidFill>
                <a:srgbClr val="FFFF00"/>
              </a:solidFill>
            </a:endParaRPr>
          </a:p>
        </p:txBody>
      </p:sp>
      <p:sp>
        <p:nvSpPr>
          <p:cNvPr id="3" name="副標題 2"/>
          <p:cNvSpPr>
            <a:spLocks noGrp="1"/>
          </p:cNvSpPr>
          <p:nvPr>
            <p:ph type="subTitle" idx="1"/>
          </p:nvPr>
        </p:nvSpPr>
        <p:spPr>
          <a:xfrm>
            <a:off x="467544" y="1268760"/>
            <a:ext cx="8352928" cy="792088"/>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Master Node (3:14/9:30)</a:t>
            </a:r>
          </a:p>
          <a:p>
            <a:pPr marL="342900" indent="-342900" algn="l">
              <a:buClr>
                <a:srgbClr val="0070C0"/>
              </a:buClr>
              <a:buSzPct val="80000"/>
              <a:buFont typeface="Wingdings" pitchFamily="2" charset="2"/>
              <a:buChar char="u"/>
            </a:pPr>
            <a:r>
              <a:rPr lang="en-US" altLang="zh-TW" sz="1800" dirty="0">
                <a:solidFill>
                  <a:schemeClr val="tx1"/>
                </a:solidFill>
              </a:rPr>
              <a:t>When ships arrive, we load containers on the ships using crane.</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3"/>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16</a:t>
            </a:fld>
            <a:endParaRPr lang="zh-TW" altLang="en-US"/>
          </a:p>
        </p:txBody>
      </p:sp>
      <p:sp>
        <p:nvSpPr>
          <p:cNvPr id="10" name="TextBox 9">
            <a:extLst>
              <a:ext uri="{FF2B5EF4-FFF2-40B4-BE49-F238E27FC236}">
                <a16:creationId xmlns:a16="http://schemas.microsoft.com/office/drawing/2014/main" id="{4B820CFF-D7D3-0FDC-9038-C3CEA2875952}"/>
              </a:ext>
            </a:extLst>
          </p:cNvPr>
          <p:cNvSpPr txBox="1"/>
          <p:nvPr/>
        </p:nvSpPr>
        <p:spPr>
          <a:xfrm>
            <a:off x="5771581" y="3236328"/>
            <a:ext cx="2235340" cy="461665"/>
          </a:xfrm>
          <a:prstGeom prst="rect">
            <a:avLst/>
          </a:prstGeom>
          <a:solidFill>
            <a:srgbClr val="FFFF00"/>
          </a:solidFill>
          <a:ln>
            <a:solidFill>
              <a:srgbClr val="C00000"/>
            </a:solidFill>
          </a:ln>
        </p:spPr>
        <p:txBody>
          <a:bodyPr wrap="square" rtlCol="0">
            <a:spAutoFit/>
          </a:bodyPr>
          <a:lstStyle/>
          <a:p>
            <a:r>
              <a:rPr lang="en-US" sz="1200" dirty="0"/>
              <a:t>Worker Nodes (Ships)</a:t>
            </a:r>
          </a:p>
          <a:p>
            <a:r>
              <a:rPr lang="en-US" sz="1200" dirty="0"/>
              <a:t>Host Application (as Containers) </a:t>
            </a:r>
          </a:p>
        </p:txBody>
      </p:sp>
      <p:sp>
        <p:nvSpPr>
          <p:cNvPr id="12" name="TextBox 11">
            <a:extLst>
              <a:ext uri="{FF2B5EF4-FFF2-40B4-BE49-F238E27FC236}">
                <a16:creationId xmlns:a16="http://schemas.microsoft.com/office/drawing/2014/main" id="{A7DEA1B8-1BEE-F747-7618-6830BC0871F5}"/>
              </a:ext>
            </a:extLst>
          </p:cNvPr>
          <p:cNvSpPr txBox="1"/>
          <p:nvPr/>
        </p:nvSpPr>
        <p:spPr>
          <a:xfrm>
            <a:off x="2711273" y="3236328"/>
            <a:ext cx="1734108" cy="830997"/>
          </a:xfrm>
          <a:prstGeom prst="rect">
            <a:avLst/>
          </a:prstGeom>
          <a:solidFill>
            <a:srgbClr val="FFFF00"/>
          </a:solidFill>
          <a:ln>
            <a:solidFill>
              <a:srgbClr val="C00000"/>
            </a:solidFill>
          </a:ln>
        </p:spPr>
        <p:txBody>
          <a:bodyPr wrap="square" rtlCol="0">
            <a:spAutoFit/>
          </a:bodyPr>
          <a:lstStyle/>
          <a:p>
            <a:r>
              <a:rPr lang="en-US" sz="1200" dirty="0"/>
              <a:t>Master Nodes (Control Ship)</a:t>
            </a:r>
          </a:p>
          <a:p>
            <a:r>
              <a:rPr lang="en-US" sz="1200" dirty="0"/>
              <a:t>Manage, Plan, Schedule, Monitor Nodes</a:t>
            </a:r>
          </a:p>
        </p:txBody>
      </p:sp>
    </p:spTree>
    <p:extLst>
      <p:ext uri="{BB962C8B-B14F-4D97-AF65-F5344CB8AC3E}">
        <p14:creationId xmlns:p14="http://schemas.microsoft.com/office/powerpoint/2010/main" val="2946587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2130425"/>
            <a:ext cx="9144000" cy="1470025"/>
          </a:xfrm>
          <a:solidFill>
            <a:srgbClr val="00B0F0"/>
          </a:solidFill>
        </p:spPr>
        <p:txBody>
          <a:bodyPr>
            <a:normAutofit/>
          </a:bodyPr>
          <a:lstStyle/>
          <a:p>
            <a:r>
              <a:rPr lang="en-US" altLang="zh-TW" sz="4800" b="1" dirty="0">
                <a:solidFill>
                  <a:srgbClr val="FFFF00"/>
                </a:solidFill>
              </a:rPr>
              <a:t>4.3 Kube-Scheduler</a:t>
            </a:r>
            <a:endParaRPr lang="zh-TW" altLang="en-US" sz="4800" b="1" dirty="0">
              <a:solidFill>
                <a:srgbClr val="FFFF00"/>
              </a:solidFill>
            </a:endParaRPr>
          </a:p>
        </p:txBody>
      </p:sp>
      <p:sp>
        <p:nvSpPr>
          <p:cNvPr id="5" name="日期版面配置區 4"/>
          <p:cNvSpPr>
            <a:spLocks noGrp="1"/>
          </p:cNvSpPr>
          <p:nvPr>
            <p:ph type="dt" sz="half" idx="10"/>
          </p:nvPr>
        </p:nvSpPr>
        <p:spPr/>
        <p:txBody>
          <a:bodyPr/>
          <a:lstStyle/>
          <a:p>
            <a:fld id="{C389EDC9-19E3-47AC-9C57-C6A24DEA81AD}" type="datetime1">
              <a:rPr lang="zh-TW" altLang="en-US" smtClean="0"/>
              <a:pPr/>
              <a:t>2022/11/5</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17</a:t>
            </a:fld>
            <a:endParaRPr lang="zh-TW" altLang="en-US"/>
          </a:p>
        </p:txBody>
      </p:sp>
      <p:pic>
        <p:nvPicPr>
          <p:cNvPr id="7" name="Picture 6">
            <a:extLst>
              <a:ext uri="{FF2B5EF4-FFF2-40B4-BE49-F238E27FC236}">
                <a16:creationId xmlns:a16="http://schemas.microsoft.com/office/drawing/2014/main" id="{6BAFC81C-41D2-47DC-8418-60D9E99180AB}"/>
              </a:ext>
            </a:extLst>
          </p:cNvPr>
          <p:cNvPicPr>
            <a:picLocks noChangeAspect="1"/>
          </p:cNvPicPr>
          <p:nvPr/>
        </p:nvPicPr>
        <p:blipFill>
          <a:blip r:embed="rId2"/>
          <a:stretch>
            <a:fillRect/>
          </a:stretch>
        </p:blipFill>
        <p:spPr>
          <a:xfrm>
            <a:off x="3923928" y="3640095"/>
            <a:ext cx="992526" cy="944885"/>
          </a:xfrm>
          <a:prstGeom prst="rect">
            <a:avLst/>
          </a:prstGeom>
        </p:spPr>
      </p:pic>
    </p:spTree>
    <p:extLst>
      <p:ext uri="{BB962C8B-B14F-4D97-AF65-F5344CB8AC3E}">
        <p14:creationId xmlns:p14="http://schemas.microsoft.com/office/powerpoint/2010/main" val="2817254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E76CCD-275F-8D97-F2A4-1D1964057885}"/>
              </a:ext>
            </a:extLst>
          </p:cNvPr>
          <p:cNvPicPr>
            <a:picLocks noChangeAspect="1"/>
          </p:cNvPicPr>
          <p:nvPr/>
        </p:nvPicPr>
        <p:blipFill>
          <a:blip r:embed="rId2"/>
          <a:stretch>
            <a:fillRect/>
          </a:stretch>
        </p:blipFill>
        <p:spPr>
          <a:xfrm>
            <a:off x="2664296" y="2876289"/>
            <a:ext cx="6156176" cy="3630253"/>
          </a:xfrm>
          <a:prstGeom prst="rect">
            <a:avLst/>
          </a:prstGeom>
          <a:ln>
            <a:solidFill>
              <a:srgbClr val="C00000"/>
            </a:solidFill>
          </a:ln>
        </p:spPr>
      </p:pic>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4.3 Kube-Scheduler</a:t>
            </a:r>
            <a:endParaRPr lang="zh-TW" altLang="en-US" b="1" dirty="0">
              <a:solidFill>
                <a:srgbClr val="FFFF00"/>
              </a:solidFill>
            </a:endParaRPr>
          </a:p>
        </p:txBody>
      </p:sp>
      <p:sp>
        <p:nvSpPr>
          <p:cNvPr id="3" name="副標題 2"/>
          <p:cNvSpPr>
            <a:spLocks noGrp="1"/>
          </p:cNvSpPr>
          <p:nvPr>
            <p:ph type="subTitle" idx="1"/>
          </p:nvPr>
        </p:nvSpPr>
        <p:spPr>
          <a:xfrm>
            <a:off x="467544" y="1268759"/>
            <a:ext cx="8352928" cy="1607530"/>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Kube-Scheduler (3:22/9:30)</a:t>
            </a:r>
          </a:p>
          <a:p>
            <a:pPr marL="342900" indent="-342900" algn="l">
              <a:buClr>
                <a:srgbClr val="0070C0"/>
              </a:buClr>
              <a:buSzPct val="80000"/>
              <a:buFont typeface="Wingdings" pitchFamily="2" charset="2"/>
              <a:buChar char="u"/>
            </a:pPr>
            <a:r>
              <a:rPr lang="en-US" altLang="zh-TW" sz="1800" dirty="0">
                <a:solidFill>
                  <a:schemeClr val="tx1"/>
                </a:solidFill>
              </a:rPr>
              <a:t>The cranes (kube-scheduler) identify the containers that need to be placed on ships.</a:t>
            </a:r>
          </a:p>
          <a:p>
            <a:pPr marL="342900" indent="-342900" algn="l">
              <a:buClr>
                <a:srgbClr val="0070C0"/>
              </a:buClr>
              <a:buSzPct val="80000"/>
              <a:buFont typeface="Wingdings" pitchFamily="2" charset="2"/>
              <a:buChar char="u"/>
            </a:pPr>
            <a:r>
              <a:rPr lang="en-US" altLang="zh-TW" sz="1800" dirty="0">
                <a:solidFill>
                  <a:schemeClr val="tx1"/>
                </a:solidFill>
              </a:rPr>
              <a:t>The cranes identify the right ship based on ship size, ship capacity, the number of containers already on ships, and other conditions, such as, the destination of the ship, the type of containers that ship is allowed to carry, etc.</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3"/>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18</a:t>
            </a:fld>
            <a:endParaRPr lang="zh-TW" altLang="en-US"/>
          </a:p>
        </p:txBody>
      </p:sp>
      <p:sp>
        <p:nvSpPr>
          <p:cNvPr id="10" name="TextBox 9">
            <a:extLst>
              <a:ext uri="{FF2B5EF4-FFF2-40B4-BE49-F238E27FC236}">
                <a16:creationId xmlns:a16="http://schemas.microsoft.com/office/drawing/2014/main" id="{4B820CFF-D7D3-0FDC-9038-C3CEA2875952}"/>
              </a:ext>
            </a:extLst>
          </p:cNvPr>
          <p:cNvSpPr txBox="1"/>
          <p:nvPr/>
        </p:nvSpPr>
        <p:spPr>
          <a:xfrm>
            <a:off x="6961825" y="3386520"/>
            <a:ext cx="2235340" cy="461665"/>
          </a:xfrm>
          <a:prstGeom prst="rect">
            <a:avLst/>
          </a:prstGeom>
          <a:solidFill>
            <a:srgbClr val="FFFF00"/>
          </a:solidFill>
          <a:ln>
            <a:solidFill>
              <a:srgbClr val="C00000"/>
            </a:solidFill>
          </a:ln>
        </p:spPr>
        <p:txBody>
          <a:bodyPr wrap="square" rtlCol="0">
            <a:spAutoFit/>
          </a:bodyPr>
          <a:lstStyle/>
          <a:p>
            <a:r>
              <a:rPr lang="en-US" sz="1200" dirty="0"/>
              <a:t>Worker Nodes (Ships)</a:t>
            </a:r>
          </a:p>
          <a:p>
            <a:r>
              <a:rPr lang="en-US" sz="1200" dirty="0"/>
              <a:t>Host Application (as Containers) </a:t>
            </a:r>
          </a:p>
        </p:txBody>
      </p:sp>
      <p:sp>
        <p:nvSpPr>
          <p:cNvPr id="12" name="TextBox 11">
            <a:extLst>
              <a:ext uri="{FF2B5EF4-FFF2-40B4-BE49-F238E27FC236}">
                <a16:creationId xmlns:a16="http://schemas.microsoft.com/office/drawing/2014/main" id="{A7DEA1B8-1BEE-F747-7618-6830BC0871F5}"/>
              </a:ext>
            </a:extLst>
          </p:cNvPr>
          <p:cNvSpPr txBox="1"/>
          <p:nvPr/>
        </p:nvSpPr>
        <p:spPr>
          <a:xfrm>
            <a:off x="3901517" y="3386520"/>
            <a:ext cx="1734108" cy="830997"/>
          </a:xfrm>
          <a:prstGeom prst="rect">
            <a:avLst/>
          </a:prstGeom>
          <a:solidFill>
            <a:srgbClr val="FFFF00"/>
          </a:solidFill>
          <a:ln>
            <a:solidFill>
              <a:srgbClr val="C00000"/>
            </a:solidFill>
          </a:ln>
        </p:spPr>
        <p:txBody>
          <a:bodyPr wrap="square" rtlCol="0">
            <a:spAutoFit/>
          </a:bodyPr>
          <a:lstStyle/>
          <a:p>
            <a:r>
              <a:rPr lang="en-US" sz="1200" dirty="0"/>
              <a:t>Master Nodes (Control Ship)</a:t>
            </a:r>
          </a:p>
          <a:p>
            <a:r>
              <a:rPr lang="en-US" sz="1200" dirty="0"/>
              <a:t>Manage, Plan, Schedule, Monitor Nodes</a:t>
            </a:r>
          </a:p>
        </p:txBody>
      </p:sp>
      <p:sp>
        <p:nvSpPr>
          <p:cNvPr id="11" name="TextBox 10">
            <a:extLst>
              <a:ext uri="{FF2B5EF4-FFF2-40B4-BE49-F238E27FC236}">
                <a16:creationId xmlns:a16="http://schemas.microsoft.com/office/drawing/2014/main" id="{E663EB18-64D3-DF9A-E9F7-85373130AC81}"/>
              </a:ext>
            </a:extLst>
          </p:cNvPr>
          <p:cNvSpPr txBox="1"/>
          <p:nvPr/>
        </p:nvSpPr>
        <p:spPr>
          <a:xfrm>
            <a:off x="5413653" y="5275248"/>
            <a:ext cx="3096344" cy="1015663"/>
          </a:xfrm>
          <a:prstGeom prst="rect">
            <a:avLst/>
          </a:prstGeom>
          <a:solidFill>
            <a:srgbClr val="FFFF00"/>
          </a:solidFill>
          <a:ln>
            <a:solidFill>
              <a:srgbClr val="C00000"/>
            </a:solidFill>
          </a:ln>
        </p:spPr>
        <p:txBody>
          <a:bodyPr wrap="square" rtlCol="0">
            <a:spAutoFit/>
          </a:bodyPr>
          <a:lstStyle/>
          <a:p>
            <a:r>
              <a:rPr lang="en-US" sz="1200" dirty="0"/>
              <a:t>When ships arrive, we load containers on the ships using cranes.</a:t>
            </a:r>
          </a:p>
          <a:p>
            <a:r>
              <a:rPr lang="en-US" sz="1200" dirty="0"/>
              <a:t>The cranes identify the containers that need to be placed on ships.</a:t>
            </a:r>
          </a:p>
          <a:p>
            <a:r>
              <a:rPr lang="en-US" sz="1200" dirty="0"/>
              <a:t>The cranes identify the right ship.</a:t>
            </a:r>
          </a:p>
        </p:txBody>
      </p:sp>
    </p:spTree>
    <p:extLst>
      <p:ext uri="{BB962C8B-B14F-4D97-AF65-F5344CB8AC3E}">
        <p14:creationId xmlns:p14="http://schemas.microsoft.com/office/powerpoint/2010/main" val="982828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D36DAB-6DD8-3F7B-CC63-7025BDD78E4B}"/>
              </a:ext>
            </a:extLst>
          </p:cNvPr>
          <p:cNvPicPr>
            <a:picLocks noChangeAspect="1"/>
          </p:cNvPicPr>
          <p:nvPr/>
        </p:nvPicPr>
        <p:blipFill>
          <a:blip r:embed="rId2"/>
          <a:stretch>
            <a:fillRect/>
          </a:stretch>
        </p:blipFill>
        <p:spPr>
          <a:xfrm>
            <a:off x="2195736" y="3020304"/>
            <a:ext cx="6012160" cy="3462279"/>
          </a:xfrm>
          <a:prstGeom prst="rect">
            <a:avLst/>
          </a:prstGeom>
          <a:ln>
            <a:solidFill>
              <a:srgbClr val="C00000"/>
            </a:solidFill>
          </a:ln>
        </p:spPr>
      </p:pic>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4.3 Kube-Scheduler</a:t>
            </a:r>
            <a:endParaRPr lang="zh-TW" altLang="en-US" b="1" dirty="0">
              <a:solidFill>
                <a:srgbClr val="FFFF00"/>
              </a:solidFill>
            </a:endParaRPr>
          </a:p>
        </p:txBody>
      </p:sp>
      <p:sp>
        <p:nvSpPr>
          <p:cNvPr id="3" name="副標題 2"/>
          <p:cNvSpPr>
            <a:spLocks noGrp="1"/>
          </p:cNvSpPr>
          <p:nvPr>
            <p:ph type="subTitle" idx="1"/>
          </p:nvPr>
        </p:nvSpPr>
        <p:spPr>
          <a:xfrm>
            <a:off x="467544" y="1268759"/>
            <a:ext cx="8352928" cy="1607530"/>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Kube-Scheduler (3:35/9:30)</a:t>
            </a:r>
          </a:p>
          <a:p>
            <a:pPr marL="342900" indent="-342900" algn="l">
              <a:buClr>
                <a:srgbClr val="0070C0"/>
              </a:buClr>
              <a:buSzPct val="80000"/>
              <a:buFont typeface="Wingdings" pitchFamily="2" charset="2"/>
              <a:buChar char="u"/>
            </a:pPr>
            <a:r>
              <a:rPr lang="en-US" altLang="zh-TW" sz="1800" dirty="0">
                <a:solidFill>
                  <a:schemeClr val="tx1"/>
                </a:solidFill>
              </a:rPr>
              <a:t>So, cranes are kube-schedulers in a Kubernetes cluster.</a:t>
            </a:r>
          </a:p>
          <a:p>
            <a:pPr marL="342900" indent="-342900" algn="l">
              <a:buClr>
                <a:srgbClr val="0070C0"/>
              </a:buClr>
              <a:buSzPct val="80000"/>
              <a:buFont typeface="Wingdings" pitchFamily="2" charset="2"/>
              <a:buChar char="u"/>
            </a:pPr>
            <a:r>
              <a:rPr lang="en-US" altLang="zh-TW" sz="1800" dirty="0">
                <a:solidFill>
                  <a:schemeClr val="tx1"/>
                </a:solidFill>
              </a:rPr>
              <a:t>A kube-scheduler identifies the right node to place a container on based on container resource requirements, the work nodes capacity, any other policies, or constraints, such as, toleration or rules around them. We will discuss more later.</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3"/>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19</a:t>
            </a:fld>
            <a:endParaRPr lang="zh-TW" altLang="en-US"/>
          </a:p>
        </p:txBody>
      </p:sp>
      <p:sp>
        <p:nvSpPr>
          <p:cNvPr id="10" name="TextBox 9">
            <a:extLst>
              <a:ext uri="{FF2B5EF4-FFF2-40B4-BE49-F238E27FC236}">
                <a16:creationId xmlns:a16="http://schemas.microsoft.com/office/drawing/2014/main" id="{4B820CFF-D7D3-0FDC-9038-C3CEA2875952}"/>
              </a:ext>
            </a:extLst>
          </p:cNvPr>
          <p:cNvSpPr txBox="1"/>
          <p:nvPr/>
        </p:nvSpPr>
        <p:spPr>
          <a:xfrm>
            <a:off x="6961825" y="3386520"/>
            <a:ext cx="2235340" cy="461665"/>
          </a:xfrm>
          <a:prstGeom prst="rect">
            <a:avLst/>
          </a:prstGeom>
          <a:solidFill>
            <a:srgbClr val="FFFF00"/>
          </a:solidFill>
          <a:ln>
            <a:solidFill>
              <a:srgbClr val="C00000"/>
            </a:solidFill>
          </a:ln>
        </p:spPr>
        <p:txBody>
          <a:bodyPr wrap="square" rtlCol="0">
            <a:spAutoFit/>
          </a:bodyPr>
          <a:lstStyle/>
          <a:p>
            <a:r>
              <a:rPr lang="en-US" sz="1200" dirty="0"/>
              <a:t>Worker Nodes (Ships)</a:t>
            </a:r>
          </a:p>
          <a:p>
            <a:r>
              <a:rPr lang="en-US" sz="1200" dirty="0"/>
              <a:t>Host Application (as Containers) </a:t>
            </a:r>
          </a:p>
        </p:txBody>
      </p:sp>
      <p:sp>
        <p:nvSpPr>
          <p:cNvPr id="12" name="TextBox 11">
            <a:extLst>
              <a:ext uri="{FF2B5EF4-FFF2-40B4-BE49-F238E27FC236}">
                <a16:creationId xmlns:a16="http://schemas.microsoft.com/office/drawing/2014/main" id="{A7DEA1B8-1BEE-F747-7618-6830BC0871F5}"/>
              </a:ext>
            </a:extLst>
          </p:cNvPr>
          <p:cNvSpPr txBox="1"/>
          <p:nvPr/>
        </p:nvSpPr>
        <p:spPr>
          <a:xfrm>
            <a:off x="3995936" y="3472355"/>
            <a:ext cx="1734108" cy="830997"/>
          </a:xfrm>
          <a:prstGeom prst="rect">
            <a:avLst/>
          </a:prstGeom>
          <a:solidFill>
            <a:srgbClr val="FFFF00"/>
          </a:solidFill>
          <a:ln>
            <a:solidFill>
              <a:srgbClr val="C00000"/>
            </a:solidFill>
          </a:ln>
        </p:spPr>
        <p:txBody>
          <a:bodyPr wrap="square" rtlCol="0">
            <a:spAutoFit/>
          </a:bodyPr>
          <a:lstStyle/>
          <a:p>
            <a:r>
              <a:rPr lang="en-US" sz="1200" dirty="0"/>
              <a:t>Master Nodes (Control Ship)</a:t>
            </a:r>
          </a:p>
          <a:p>
            <a:r>
              <a:rPr lang="en-US" sz="1200" dirty="0"/>
              <a:t>Manage, Plan, Schedule, Monitor Nodes</a:t>
            </a:r>
          </a:p>
        </p:txBody>
      </p:sp>
      <p:sp>
        <p:nvSpPr>
          <p:cNvPr id="11" name="TextBox 10">
            <a:extLst>
              <a:ext uri="{FF2B5EF4-FFF2-40B4-BE49-F238E27FC236}">
                <a16:creationId xmlns:a16="http://schemas.microsoft.com/office/drawing/2014/main" id="{E663EB18-64D3-DF9A-E9F7-85373130AC81}"/>
              </a:ext>
            </a:extLst>
          </p:cNvPr>
          <p:cNvSpPr txBox="1"/>
          <p:nvPr/>
        </p:nvSpPr>
        <p:spPr>
          <a:xfrm>
            <a:off x="4644008" y="6205584"/>
            <a:ext cx="1279491" cy="276999"/>
          </a:xfrm>
          <a:prstGeom prst="rect">
            <a:avLst/>
          </a:prstGeom>
          <a:solidFill>
            <a:srgbClr val="FFFF00"/>
          </a:solidFill>
          <a:ln>
            <a:solidFill>
              <a:srgbClr val="C00000"/>
            </a:solidFill>
          </a:ln>
        </p:spPr>
        <p:txBody>
          <a:bodyPr wrap="square" rtlCol="0">
            <a:spAutoFit/>
          </a:bodyPr>
          <a:lstStyle/>
          <a:p>
            <a:r>
              <a:rPr lang="en-US" sz="1200" dirty="0"/>
              <a:t>Kube-Schedule</a:t>
            </a:r>
          </a:p>
        </p:txBody>
      </p:sp>
    </p:spTree>
    <p:extLst>
      <p:ext uri="{BB962C8B-B14F-4D97-AF65-F5344CB8AC3E}">
        <p14:creationId xmlns:p14="http://schemas.microsoft.com/office/powerpoint/2010/main" val="455763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b="1" dirty="0">
                <a:solidFill>
                  <a:srgbClr val="FFFF00"/>
                </a:solidFill>
              </a:rPr>
              <a:t>4 Kubernetes Architecture</a:t>
            </a:r>
            <a:endParaRPr lang="zh-TW" altLang="en-US" b="1" dirty="0">
              <a:solidFill>
                <a:srgbClr val="FFFF00"/>
              </a:solidFill>
            </a:endParaRPr>
          </a:p>
        </p:txBody>
      </p:sp>
      <p:sp>
        <p:nvSpPr>
          <p:cNvPr id="3" name="副標題 2"/>
          <p:cNvSpPr>
            <a:spLocks noGrp="1"/>
          </p:cNvSpPr>
          <p:nvPr>
            <p:ph type="subTitle" idx="1"/>
          </p:nvPr>
        </p:nvSpPr>
        <p:spPr>
          <a:xfrm>
            <a:off x="467544" y="1268760"/>
            <a:ext cx="8352928" cy="737787"/>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Kubernetes (or K8s) Architecture </a:t>
            </a:r>
          </a:p>
          <a:p>
            <a:pPr marL="342900" indent="-342900" algn="l">
              <a:buClr>
                <a:srgbClr val="0070C0"/>
              </a:buClr>
              <a:buSzPct val="80000"/>
              <a:buFont typeface="Wingdings" pitchFamily="2" charset="2"/>
              <a:buChar char="u"/>
            </a:pPr>
            <a:r>
              <a:rPr lang="en-US" altLang="zh-TW" sz="1800" dirty="0">
                <a:solidFill>
                  <a:schemeClr val="tx1"/>
                </a:solidFill>
              </a:rPr>
              <a:t>We discuss Kubernetes Architecture.</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2"/>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a:t>
            </a:fld>
            <a:endParaRPr lang="zh-TW" altLang="en-US"/>
          </a:p>
        </p:txBody>
      </p:sp>
      <p:pic>
        <p:nvPicPr>
          <p:cNvPr id="10" name="Picture 9">
            <a:extLst>
              <a:ext uri="{FF2B5EF4-FFF2-40B4-BE49-F238E27FC236}">
                <a16:creationId xmlns:a16="http://schemas.microsoft.com/office/drawing/2014/main" id="{A35737F5-52A9-5D6F-93A0-D56756E05340}"/>
              </a:ext>
            </a:extLst>
          </p:cNvPr>
          <p:cNvPicPr>
            <a:picLocks noChangeAspect="1"/>
          </p:cNvPicPr>
          <p:nvPr/>
        </p:nvPicPr>
        <p:blipFill>
          <a:blip r:embed="rId3"/>
          <a:stretch>
            <a:fillRect/>
          </a:stretch>
        </p:blipFill>
        <p:spPr>
          <a:xfrm>
            <a:off x="1524000" y="2085979"/>
            <a:ext cx="5280248" cy="4654197"/>
          </a:xfrm>
          <a:prstGeom prst="rect">
            <a:avLst/>
          </a:prstGeom>
          <a:ln>
            <a:solidFill>
              <a:srgbClr val="C00000"/>
            </a:solidFill>
          </a:ln>
        </p:spPr>
      </p:pic>
    </p:spTree>
    <p:extLst>
      <p:ext uri="{BB962C8B-B14F-4D97-AF65-F5344CB8AC3E}">
        <p14:creationId xmlns:p14="http://schemas.microsoft.com/office/powerpoint/2010/main" val="3127318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028CA9-3ACD-727F-7CAD-C42BEB571B21}"/>
              </a:ext>
            </a:extLst>
          </p:cNvPr>
          <p:cNvPicPr>
            <a:picLocks noChangeAspect="1"/>
          </p:cNvPicPr>
          <p:nvPr/>
        </p:nvPicPr>
        <p:blipFill>
          <a:blip r:embed="rId2"/>
          <a:stretch>
            <a:fillRect/>
          </a:stretch>
        </p:blipFill>
        <p:spPr>
          <a:xfrm>
            <a:off x="1835696" y="3173096"/>
            <a:ext cx="5978822" cy="3306232"/>
          </a:xfrm>
          <a:prstGeom prst="rect">
            <a:avLst/>
          </a:prstGeom>
          <a:ln>
            <a:solidFill>
              <a:srgbClr val="C00000"/>
            </a:solidFill>
          </a:ln>
        </p:spPr>
      </p:pic>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4.3 Kube-Scheduler</a:t>
            </a:r>
            <a:endParaRPr lang="zh-TW" altLang="en-US" b="1" dirty="0">
              <a:solidFill>
                <a:srgbClr val="FFFF00"/>
              </a:solidFill>
            </a:endParaRPr>
          </a:p>
        </p:txBody>
      </p:sp>
      <p:sp>
        <p:nvSpPr>
          <p:cNvPr id="3" name="副標題 2"/>
          <p:cNvSpPr>
            <a:spLocks noGrp="1"/>
          </p:cNvSpPr>
          <p:nvPr>
            <p:ph type="subTitle" idx="1"/>
          </p:nvPr>
        </p:nvSpPr>
        <p:spPr>
          <a:xfrm>
            <a:off x="467544" y="1268759"/>
            <a:ext cx="8352928" cy="1607530"/>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Kube-Scheduler (4:01/9:30)</a:t>
            </a:r>
          </a:p>
          <a:p>
            <a:pPr marL="342900" indent="-342900" algn="l">
              <a:buClr>
                <a:srgbClr val="0070C0"/>
              </a:buClr>
              <a:buSzPct val="80000"/>
              <a:buFont typeface="Wingdings" pitchFamily="2" charset="2"/>
              <a:buChar char="u"/>
            </a:pPr>
            <a:r>
              <a:rPr lang="en-US" altLang="zh-TW" sz="1800" dirty="0">
                <a:solidFill>
                  <a:schemeClr val="tx1"/>
                </a:solidFill>
              </a:rPr>
              <a:t>There are different offices in the dock that are assigned to special tasks or departments, for example, the operations team take care of ship handling, traffic control, etc.</a:t>
            </a:r>
          </a:p>
          <a:p>
            <a:pPr marL="342900" indent="-342900" algn="l">
              <a:buClr>
                <a:srgbClr val="0070C0"/>
              </a:buClr>
              <a:buSzPct val="80000"/>
              <a:buFont typeface="Wingdings" pitchFamily="2" charset="2"/>
              <a:buChar char="u"/>
            </a:pPr>
            <a:r>
              <a:rPr lang="en-US" altLang="zh-TW" sz="1800" dirty="0">
                <a:solidFill>
                  <a:schemeClr val="tx1"/>
                </a:solidFill>
              </a:rPr>
              <a:t>They deal with issues related to damages; the routes of different ships take, etc.</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3"/>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20</a:t>
            </a:fld>
            <a:endParaRPr lang="zh-TW" altLang="en-US"/>
          </a:p>
        </p:txBody>
      </p:sp>
      <p:sp>
        <p:nvSpPr>
          <p:cNvPr id="10" name="TextBox 9">
            <a:extLst>
              <a:ext uri="{FF2B5EF4-FFF2-40B4-BE49-F238E27FC236}">
                <a16:creationId xmlns:a16="http://schemas.microsoft.com/office/drawing/2014/main" id="{4B820CFF-D7D3-0FDC-9038-C3CEA2875952}"/>
              </a:ext>
            </a:extLst>
          </p:cNvPr>
          <p:cNvSpPr txBox="1"/>
          <p:nvPr/>
        </p:nvSpPr>
        <p:spPr>
          <a:xfrm>
            <a:off x="6015319" y="3732085"/>
            <a:ext cx="2235340" cy="461665"/>
          </a:xfrm>
          <a:prstGeom prst="rect">
            <a:avLst/>
          </a:prstGeom>
          <a:solidFill>
            <a:srgbClr val="FFFF00"/>
          </a:solidFill>
          <a:ln>
            <a:solidFill>
              <a:srgbClr val="C00000"/>
            </a:solidFill>
          </a:ln>
        </p:spPr>
        <p:txBody>
          <a:bodyPr wrap="square" rtlCol="0">
            <a:spAutoFit/>
          </a:bodyPr>
          <a:lstStyle/>
          <a:p>
            <a:r>
              <a:rPr lang="en-US" sz="1200" dirty="0"/>
              <a:t>Worker Nodes (Ships)</a:t>
            </a:r>
          </a:p>
          <a:p>
            <a:r>
              <a:rPr lang="en-US" sz="1200" dirty="0"/>
              <a:t>Host Application (as Containers) </a:t>
            </a:r>
          </a:p>
        </p:txBody>
      </p:sp>
      <p:sp>
        <p:nvSpPr>
          <p:cNvPr id="12" name="TextBox 11">
            <a:extLst>
              <a:ext uri="{FF2B5EF4-FFF2-40B4-BE49-F238E27FC236}">
                <a16:creationId xmlns:a16="http://schemas.microsoft.com/office/drawing/2014/main" id="{A7DEA1B8-1BEE-F747-7618-6830BC0871F5}"/>
              </a:ext>
            </a:extLst>
          </p:cNvPr>
          <p:cNvSpPr txBox="1"/>
          <p:nvPr/>
        </p:nvSpPr>
        <p:spPr>
          <a:xfrm>
            <a:off x="3419872" y="3732085"/>
            <a:ext cx="1734108" cy="830997"/>
          </a:xfrm>
          <a:prstGeom prst="rect">
            <a:avLst/>
          </a:prstGeom>
          <a:solidFill>
            <a:srgbClr val="FFFF00"/>
          </a:solidFill>
          <a:ln>
            <a:solidFill>
              <a:srgbClr val="C00000"/>
            </a:solidFill>
          </a:ln>
        </p:spPr>
        <p:txBody>
          <a:bodyPr wrap="square" rtlCol="0">
            <a:spAutoFit/>
          </a:bodyPr>
          <a:lstStyle/>
          <a:p>
            <a:r>
              <a:rPr lang="en-US" sz="1200" dirty="0"/>
              <a:t>Master Nodes (Control Ship)</a:t>
            </a:r>
          </a:p>
          <a:p>
            <a:r>
              <a:rPr lang="en-US" sz="1200" dirty="0"/>
              <a:t>Manage, Plan, Schedule, Monitor Nodes</a:t>
            </a:r>
          </a:p>
        </p:txBody>
      </p:sp>
      <p:sp>
        <p:nvSpPr>
          <p:cNvPr id="11" name="TextBox 10">
            <a:extLst>
              <a:ext uri="{FF2B5EF4-FFF2-40B4-BE49-F238E27FC236}">
                <a16:creationId xmlns:a16="http://schemas.microsoft.com/office/drawing/2014/main" id="{E663EB18-64D3-DF9A-E9F7-85373130AC81}"/>
              </a:ext>
            </a:extLst>
          </p:cNvPr>
          <p:cNvSpPr txBox="1"/>
          <p:nvPr/>
        </p:nvSpPr>
        <p:spPr>
          <a:xfrm>
            <a:off x="4185361" y="6079351"/>
            <a:ext cx="1279491" cy="276999"/>
          </a:xfrm>
          <a:prstGeom prst="rect">
            <a:avLst/>
          </a:prstGeom>
          <a:solidFill>
            <a:srgbClr val="FFFF00"/>
          </a:solidFill>
          <a:ln>
            <a:solidFill>
              <a:srgbClr val="C00000"/>
            </a:solidFill>
          </a:ln>
        </p:spPr>
        <p:txBody>
          <a:bodyPr wrap="square" rtlCol="0">
            <a:spAutoFit/>
          </a:bodyPr>
          <a:lstStyle/>
          <a:p>
            <a:r>
              <a:rPr lang="en-US" sz="1200" dirty="0"/>
              <a:t>Kube-Schedule</a:t>
            </a:r>
          </a:p>
        </p:txBody>
      </p:sp>
    </p:spTree>
    <p:extLst>
      <p:ext uri="{BB962C8B-B14F-4D97-AF65-F5344CB8AC3E}">
        <p14:creationId xmlns:p14="http://schemas.microsoft.com/office/powerpoint/2010/main" val="1474741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028CA9-3ACD-727F-7CAD-C42BEB571B21}"/>
              </a:ext>
            </a:extLst>
          </p:cNvPr>
          <p:cNvPicPr>
            <a:picLocks noChangeAspect="1"/>
          </p:cNvPicPr>
          <p:nvPr/>
        </p:nvPicPr>
        <p:blipFill>
          <a:blip r:embed="rId2"/>
          <a:stretch>
            <a:fillRect/>
          </a:stretch>
        </p:blipFill>
        <p:spPr>
          <a:xfrm>
            <a:off x="1835696" y="3173096"/>
            <a:ext cx="5978822" cy="3306232"/>
          </a:xfrm>
          <a:prstGeom prst="rect">
            <a:avLst/>
          </a:prstGeom>
          <a:ln>
            <a:solidFill>
              <a:srgbClr val="C00000"/>
            </a:solidFill>
          </a:ln>
        </p:spPr>
      </p:pic>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4.3 Kube-Scheduler</a:t>
            </a:r>
            <a:endParaRPr lang="zh-TW" altLang="en-US" b="1" dirty="0">
              <a:solidFill>
                <a:srgbClr val="FFFF00"/>
              </a:solidFill>
            </a:endParaRPr>
          </a:p>
        </p:txBody>
      </p:sp>
      <p:sp>
        <p:nvSpPr>
          <p:cNvPr id="3" name="副標題 2"/>
          <p:cNvSpPr>
            <a:spLocks noGrp="1"/>
          </p:cNvSpPr>
          <p:nvPr>
            <p:ph type="subTitle" idx="1"/>
          </p:nvPr>
        </p:nvSpPr>
        <p:spPr>
          <a:xfrm>
            <a:off x="457200" y="1268759"/>
            <a:ext cx="8352928" cy="1857155"/>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Kube-Scheduler (4:16/9:30)</a:t>
            </a:r>
          </a:p>
          <a:p>
            <a:pPr marL="342900" indent="-342900" algn="l">
              <a:buClr>
                <a:srgbClr val="0070C0"/>
              </a:buClr>
              <a:buSzPct val="80000"/>
              <a:buFont typeface="Wingdings" pitchFamily="2" charset="2"/>
              <a:buChar char="u"/>
            </a:pPr>
            <a:r>
              <a:rPr lang="en-US" altLang="zh-TW" sz="1800" dirty="0">
                <a:solidFill>
                  <a:schemeClr val="tx1"/>
                </a:solidFill>
              </a:rPr>
              <a:t>The cargo team take care of containers.</a:t>
            </a:r>
          </a:p>
          <a:p>
            <a:pPr marL="342900" indent="-342900" algn="l">
              <a:buClr>
                <a:srgbClr val="0070C0"/>
              </a:buClr>
              <a:buSzPct val="80000"/>
              <a:buFont typeface="Wingdings" pitchFamily="2" charset="2"/>
              <a:buChar char="u"/>
            </a:pPr>
            <a:r>
              <a:rPr lang="en-US" altLang="zh-TW" sz="1800" dirty="0">
                <a:solidFill>
                  <a:schemeClr val="tx1"/>
                </a:solidFill>
              </a:rPr>
              <a:t>When containers are damage or destroyed, they make sure the new containers are made available.</a:t>
            </a:r>
          </a:p>
          <a:p>
            <a:pPr marL="342900" indent="-342900" algn="l">
              <a:buClr>
                <a:srgbClr val="0070C0"/>
              </a:buClr>
              <a:buSzPct val="80000"/>
              <a:buFont typeface="Wingdings" pitchFamily="2" charset="2"/>
              <a:buChar char="u"/>
            </a:pPr>
            <a:r>
              <a:rPr lang="en-US" altLang="zh-TW" sz="1800" dirty="0">
                <a:solidFill>
                  <a:schemeClr val="tx1"/>
                </a:solidFill>
              </a:rPr>
              <a:t>We have these services office that takes care of IT and communications between different ships.</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3"/>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21</a:t>
            </a:fld>
            <a:endParaRPr lang="zh-TW" altLang="en-US"/>
          </a:p>
        </p:txBody>
      </p:sp>
      <p:sp>
        <p:nvSpPr>
          <p:cNvPr id="10" name="TextBox 9">
            <a:extLst>
              <a:ext uri="{FF2B5EF4-FFF2-40B4-BE49-F238E27FC236}">
                <a16:creationId xmlns:a16="http://schemas.microsoft.com/office/drawing/2014/main" id="{4B820CFF-D7D3-0FDC-9038-C3CEA2875952}"/>
              </a:ext>
            </a:extLst>
          </p:cNvPr>
          <p:cNvSpPr txBox="1"/>
          <p:nvPr/>
        </p:nvSpPr>
        <p:spPr>
          <a:xfrm>
            <a:off x="6015319" y="3732085"/>
            <a:ext cx="2235340" cy="461665"/>
          </a:xfrm>
          <a:prstGeom prst="rect">
            <a:avLst/>
          </a:prstGeom>
          <a:solidFill>
            <a:srgbClr val="FFFF00"/>
          </a:solidFill>
          <a:ln>
            <a:solidFill>
              <a:srgbClr val="C00000"/>
            </a:solidFill>
          </a:ln>
        </p:spPr>
        <p:txBody>
          <a:bodyPr wrap="square" rtlCol="0">
            <a:spAutoFit/>
          </a:bodyPr>
          <a:lstStyle/>
          <a:p>
            <a:r>
              <a:rPr lang="en-US" sz="1200" dirty="0"/>
              <a:t>Worker Nodes (Ships)</a:t>
            </a:r>
          </a:p>
          <a:p>
            <a:r>
              <a:rPr lang="en-US" sz="1200" dirty="0"/>
              <a:t>Host Application (as Containers) </a:t>
            </a:r>
          </a:p>
        </p:txBody>
      </p:sp>
      <p:sp>
        <p:nvSpPr>
          <p:cNvPr id="12" name="TextBox 11">
            <a:extLst>
              <a:ext uri="{FF2B5EF4-FFF2-40B4-BE49-F238E27FC236}">
                <a16:creationId xmlns:a16="http://schemas.microsoft.com/office/drawing/2014/main" id="{A7DEA1B8-1BEE-F747-7618-6830BC0871F5}"/>
              </a:ext>
            </a:extLst>
          </p:cNvPr>
          <p:cNvSpPr txBox="1"/>
          <p:nvPr/>
        </p:nvSpPr>
        <p:spPr>
          <a:xfrm>
            <a:off x="3419872" y="3732085"/>
            <a:ext cx="1734108" cy="830997"/>
          </a:xfrm>
          <a:prstGeom prst="rect">
            <a:avLst/>
          </a:prstGeom>
          <a:solidFill>
            <a:srgbClr val="FFFF00"/>
          </a:solidFill>
          <a:ln>
            <a:solidFill>
              <a:srgbClr val="C00000"/>
            </a:solidFill>
          </a:ln>
        </p:spPr>
        <p:txBody>
          <a:bodyPr wrap="square" rtlCol="0">
            <a:spAutoFit/>
          </a:bodyPr>
          <a:lstStyle/>
          <a:p>
            <a:r>
              <a:rPr lang="en-US" sz="1200" dirty="0"/>
              <a:t>Master Nodes (Control Ship)</a:t>
            </a:r>
          </a:p>
          <a:p>
            <a:r>
              <a:rPr lang="en-US" sz="1200" dirty="0"/>
              <a:t>Manage, Plan, Schedule, Monitor Nodes</a:t>
            </a:r>
          </a:p>
        </p:txBody>
      </p:sp>
      <p:sp>
        <p:nvSpPr>
          <p:cNvPr id="11" name="TextBox 10">
            <a:extLst>
              <a:ext uri="{FF2B5EF4-FFF2-40B4-BE49-F238E27FC236}">
                <a16:creationId xmlns:a16="http://schemas.microsoft.com/office/drawing/2014/main" id="{E663EB18-64D3-DF9A-E9F7-85373130AC81}"/>
              </a:ext>
            </a:extLst>
          </p:cNvPr>
          <p:cNvSpPr txBox="1"/>
          <p:nvPr/>
        </p:nvSpPr>
        <p:spPr>
          <a:xfrm>
            <a:off x="4185361" y="6079351"/>
            <a:ext cx="1279491" cy="276999"/>
          </a:xfrm>
          <a:prstGeom prst="rect">
            <a:avLst/>
          </a:prstGeom>
          <a:solidFill>
            <a:srgbClr val="FFFF00"/>
          </a:solidFill>
          <a:ln>
            <a:solidFill>
              <a:srgbClr val="C00000"/>
            </a:solidFill>
          </a:ln>
        </p:spPr>
        <p:txBody>
          <a:bodyPr wrap="square" rtlCol="0">
            <a:spAutoFit/>
          </a:bodyPr>
          <a:lstStyle/>
          <a:p>
            <a:r>
              <a:rPr lang="en-US" sz="1200" dirty="0"/>
              <a:t>Kube-Schedule</a:t>
            </a:r>
          </a:p>
        </p:txBody>
      </p:sp>
    </p:spTree>
    <p:extLst>
      <p:ext uri="{BB962C8B-B14F-4D97-AF65-F5344CB8AC3E}">
        <p14:creationId xmlns:p14="http://schemas.microsoft.com/office/powerpoint/2010/main" val="2179749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2130425"/>
            <a:ext cx="9144000" cy="1470025"/>
          </a:xfrm>
          <a:solidFill>
            <a:srgbClr val="00B0F0"/>
          </a:solidFill>
        </p:spPr>
        <p:txBody>
          <a:bodyPr>
            <a:normAutofit/>
          </a:bodyPr>
          <a:lstStyle/>
          <a:p>
            <a:r>
              <a:rPr lang="en-US" altLang="zh-TW" sz="4800" b="1" dirty="0">
                <a:solidFill>
                  <a:srgbClr val="FFFF00"/>
                </a:solidFill>
              </a:rPr>
              <a:t>4.4 Controller</a:t>
            </a:r>
            <a:endParaRPr lang="zh-TW" altLang="en-US" sz="4800" b="1" dirty="0">
              <a:solidFill>
                <a:srgbClr val="FFFF00"/>
              </a:solidFill>
            </a:endParaRPr>
          </a:p>
        </p:txBody>
      </p:sp>
      <p:sp>
        <p:nvSpPr>
          <p:cNvPr id="5" name="日期版面配置區 4"/>
          <p:cNvSpPr>
            <a:spLocks noGrp="1"/>
          </p:cNvSpPr>
          <p:nvPr>
            <p:ph type="dt" sz="half" idx="10"/>
          </p:nvPr>
        </p:nvSpPr>
        <p:spPr/>
        <p:txBody>
          <a:bodyPr/>
          <a:lstStyle/>
          <a:p>
            <a:fld id="{C389EDC9-19E3-47AC-9C57-C6A24DEA81AD}" type="datetime1">
              <a:rPr lang="zh-TW" altLang="en-US" smtClean="0"/>
              <a:pPr/>
              <a:t>2022/11/5</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22</a:t>
            </a:fld>
            <a:endParaRPr lang="zh-TW" altLang="en-US"/>
          </a:p>
        </p:txBody>
      </p:sp>
      <p:pic>
        <p:nvPicPr>
          <p:cNvPr id="7" name="Picture 6">
            <a:extLst>
              <a:ext uri="{FF2B5EF4-FFF2-40B4-BE49-F238E27FC236}">
                <a16:creationId xmlns:a16="http://schemas.microsoft.com/office/drawing/2014/main" id="{6BAFC81C-41D2-47DC-8418-60D9E99180AB}"/>
              </a:ext>
            </a:extLst>
          </p:cNvPr>
          <p:cNvPicPr>
            <a:picLocks noChangeAspect="1"/>
          </p:cNvPicPr>
          <p:nvPr/>
        </p:nvPicPr>
        <p:blipFill>
          <a:blip r:embed="rId2"/>
          <a:stretch>
            <a:fillRect/>
          </a:stretch>
        </p:blipFill>
        <p:spPr>
          <a:xfrm>
            <a:off x="3923928" y="3640095"/>
            <a:ext cx="992526" cy="944885"/>
          </a:xfrm>
          <a:prstGeom prst="rect">
            <a:avLst/>
          </a:prstGeom>
        </p:spPr>
      </p:pic>
    </p:spTree>
    <p:extLst>
      <p:ext uri="{BB962C8B-B14F-4D97-AF65-F5344CB8AC3E}">
        <p14:creationId xmlns:p14="http://schemas.microsoft.com/office/powerpoint/2010/main" val="3561245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F50CCC1-0DC3-F4E3-0A86-D473D8D3E90E}"/>
              </a:ext>
            </a:extLst>
          </p:cNvPr>
          <p:cNvPicPr>
            <a:picLocks noChangeAspect="1"/>
          </p:cNvPicPr>
          <p:nvPr/>
        </p:nvPicPr>
        <p:blipFill>
          <a:blip r:embed="rId2"/>
          <a:stretch>
            <a:fillRect/>
          </a:stretch>
        </p:blipFill>
        <p:spPr>
          <a:xfrm>
            <a:off x="1865139" y="3169140"/>
            <a:ext cx="6300192" cy="3376699"/>
          </a:xfrm>
          <a:prstGeom prst="rect">
            <a:avLst/>
          </a:prstGeom>
          <a:ln>
            <a:solidFill>
              <a:srgbClr val="C00000"/>
            </a:solidFill>
          </a:ln>
        </p:spPr>
      </p:pic>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4.4 Controller</a:t>
            </a:r>
            <a:endParaRPr lang="zh-TW" altLang="en-US" b="1" dirty="0">
              <a:solidFill>
                <a:srgbClr val="FFFF00"/>
              </a:solidFill>
            </a:endParaRPr>
          </a:p>
        </p:txBody>
      </p:sp>
      <p:sp>
        <p:nvSpPr>
          <p:cNvPr id="3" name="副標題 2"/>
          <p:cNvSpPr>
            <a:spLocks noGrp="1"/>
          </p:cNvSpPr>
          <p:nvPr>
            <p:ph type="subTitle" idx="1"/>
          </p:nvPr>
        </p:nvSpPr>
        <p:spPr>
          <a:xfrm>
            <a:off x="457200" y="1268760"/>
            <a:ext cx="8352928" cy="1106604"/>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Controller (4:28/9:30)</a:t>
            </a:r>
          </a:p>
          <a:p>
            <a:pPr marL="342900" indent="-342900" algn="l">
              <a:buClr>
                <a:srgbClr val="0070C0"/>
              </a:buClr>
              <a:buSzPct val="80000"/>
              <a:buFont typeface="Wingdings" pitchFamily="2" charset="2"/>
              <a:buChar char="u"/>
            </a:pPr>
            <a:r>
              <a:rPr lang="en-US" altLang="zh-TW" sz="1800" dirty="0">
                <a:solidFill>
                  <a:schemeClr val="tx1"/>
                </a:solidFill>
              </a:rPr>
              <a:t>Similarly, in Kubernetes, we have controllers available that take care of different areas. </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3"/>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23</a:t>
            </a:fld>
            <a:endParaRPr lang="zh-TW" altLang="en-US"/>
          </a:p>
        </p:txBody>
      </p:sp>
      <p:sp>
        <p:nvSpPr>
          <p:cNvPr id="10" name="TextBox 9">
            <a:extLst>
              <a:ext uri="{FF2B5EF4-FFF2-40B4-BE49-F238E27FC236}">
                <a16:creationId xmlns:a16="http://schemas.microsoft.com/office/drawing/2014/main" id="{4B820CFF-D7D3-0FDC-9038-C3CEA2875952}"/>
              </a:ext>
            </a:extLst>
          </p:cNvPr>
          <p:cNvSpPr txBox="1"/>
          <p:nvPr/>
        </p:nvSpPr>
        <p:spPr>
          <a:xfrm>
            <a:off x="6015319" y="3732085"/>
            <a:ext cx="2235340" cy="461665"/>
          </a:xfrm>
          <a:prstGeom prst="rect">
            <a:avLst/>
          </a:prstGeom>
          <a:solidFill>
            <a:srgbClr val="FFFF00"/>
          </a:solidFill>
          <a:ln>
            <a:solidFill>
              <a:srgbClr val="C00000"/>
            </a:solidFill>
          </a:ln>
        </p:spPr>
        <p:txBody>
          <a:bodyPr wrap="square" rtlCol="0">
            <a:spAutoFit/>
          </a:bodyPr>
          <a:lstStyle/>
          <a:p>
            <a:r>
              <a:rPr lang="en-US" sz="1200" dirty="0"/>
              <a:t>Worker Nodes </a:t>
            </a:r>
          </a:p>
          <a:p>
            <a:r>
              <a:rPr lang="en-US" sz="1200" dirty="0"/>
              <a:t>Host Application as Containers </a:t>
            </a:r>
          </a:p>
        </p:txBody>
      </p:sp>
      <p:sp>
        <p:nvSpPr>
          <p:cNvPr id="12" name="TextBox 11">
            <a:extLst>
              <a:ext uri="{FF2B5EF4-FFF2-40B4-BE49-F238E27FC236}">
                <a16:creationId xmlns:a16="http://schemas.microsoft.com/office/drawing/2014/main" id="{A7DEA1B8-1BEE-F747-7618-6830BC0871F5}"/>
              </a:ext>
            </a:extLst>
          </p:cNvPr>
          <p:cNvSpPr txBox="1"/>
          <p:nvPr/>
        </p:nvSpPr>
        <p:spPr>
          <a:xfrm>
            <a:off x="3419872" y="3732085"/>
            <a:ext cx="1734108" cy="646331"/>
          </a:xfrm>
          <a:prstGeom prst="rect">
            <a:avLst/>
          </a:prstGeom>
          <a:solidFill>
            <a:srgbClr val="FFFF00"/>
          </a:solidFill>
          <a:ln>
            <a:solidFill>
              <a:srgbClr val="C00000"/>
            </a:solidFill>
          </a:ln>
        </p:spPr>
        <p:txBody>
          <a:bodyPr wrap="square" rtlCol="0">
            <a:spAutoFit/>
          </a:bodyPr>
          <a:lstStyle/>
          <a:p>
            <a:r>
              <a:rPr lang="en-US" sz="1200" dirty="0"/>
              <a:t>Master Nodes</a:t>
            </a:r>
          </a:p>
          <a:p>
            <a:r>
              <a:rPr lang="en-US" sz="1200" dirty="0"/>
              <a:t>Manage, Plan, Schedule, Monitor Nodes</a:t>
            </a:r>
          </a:p>
        </p:txBody>
      </p:sp>
      <p:sp>
        <p:nvSpPr>
          <p:cNvPr id="11" name="TextBox 10">
            <a:extLst>
              <a:ext uri="{FF2B5EF4-FFF2-40B4-BE49-F238E27FC236}">
                <a16:creationId xmlns:a16="http://schemas.microsoft.com/office/drawing/2014/main" id="{E663EB18-64D3-DF9A-E9F7-85373130AC81}"/>
              </a:ext>
            </a:extLst>
          </p:cNvPr>
          <p:cNvSpPr txBox="1"/>
          <p:nvPr/>
        </p:nvSpPr>
        <p:spPr>
          <a:xfrm>
            <a:off x="4286926" y="6196803"/>
            <a:ext cx="1279491" cy="276999"/>
          </a:xfrm>
          <a:prstGeom prst="rect">
            <a:avLst/>
          </a:prstGeom>
          <a:solidFill>
            <a:srgbClr val="FFFF00"/>
          </a:solidFill>
          <a:ln>
            <a:solidFill>
              <a:srgbClr val="C00000"/>
            </a:solidFill>
          </a:ln>
        </p:spPr>
        <p:txBody>
          <a:bodyPr wrap="square" rtlCol="0">
            <a:spAutoFit/>
          </a:bodyPr>
          <a:lstStyle/>
          <a:p>
            <a:r>
              <a:rPr lang="en-US" sz="1200" dirty="0"/>
              <a:t>Kube-Schedule</a:t>
            </a:r>
          </a:p>
        </p:txBody>
      </p:sp>
      <p:sp>
        <p:nvSpPr>
          <p:cNvPr id="14" name="TextBox 13">
            <a:extLst>
              <a:ext uri="{FF2B5EF4-FFF2-40B4-BE49-F238E27FC236}">
                <a16:creationId xmlns:a16="http://schemas.microsoft.com/office/drawing/2014/main" id="{4891F933-3F6D-DE44-43BC-7092551289AA}"/>
              </a:ext>
            </a:extLst>
          </p:cNvPr>
          <p:cNvSpPr txBox="1"/>
          <p:nvPr/>
        </p:nvSpPr>
        <p:spPr>
          <a:xfrm>
            <a:off x="3993918" y="5126027"/>
            <a:ext cx="1279491" cy="276999"/>
          </a:xfrm>
          <a:prstGeom prst="rect">
            <a:avLst/>
          </a:prstGeom>
          <a:solidFill>
            <a:srgbClr val="FFFF00"/>
          </a:solidFill>
          <a:ln>
            <a:solidFill>
              <a:srgbClr val="C00000"/>
            </a:solidFill>
          </a:ln>
        </p:spPr>
        <p:txBody>
          <a:bodyPr wrap="square" rtlCol="0">
            <a:spAutoFit/>
          </a:bodyPr>
          <a:lstStyle/>
          <a:p>
            <a:r>
              <a:rPr lang="en-US" sz="1200" dirty="0"/>
              <a:t>Node-controller</a:t>
            </a:r>
          </a:p>
        </p:txBody>
      </p:sp>
    </p:spTree>
    <p:extLst>
      <p:ext uri="{BB962C8B-B14F-4D97-AF65-F5344CB8AC3E}">
        <p14:creationId xmlns:p14="http://schemas.microsoft.com/office/powerpoint/2010/main" val="1709491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A97771E-A326-2F71-B005-F005744237D9}"/>
              </a:ext>
            </a:extLst>
          </p:cNvPr>
          <p:cNvPicPr>
            <a:picLocks noChangeAspect="1"/>
          </p:cNvPicPr>
          <p:nvPr/>
        </p:nvPicPr>
        <p:blipFill>
          <a:blip r:embed="rId2"/>
          <a:stretch>
            <a:fillRect/>
          </a:stretch>
        </p:blipFill>
        <p:spPr>
          <a:xfrm>
            <a:off x="2195736" y="3222983"/>
            <a:ext cx="6069490" cy="3239919"/>
          </a:xfrm>
          <a:prstGeom prst="rect">
            <a:avLst/>
          </a:prstGeom>
          <a:ln>
            <a:solidFill>
              <a:srgbClr val="C00000"/>
            </a:solidFill>
          </a:ln>
        </p:spPr>
      </p:pic>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4.4 Controller</a:t>
            </a:r>
            <a:endParaRPr lang="zh-TW" altLang="en-US" b="1" dirty="0">
              <a:solidFill>
                <a:srgbClr val="FFFF00"/>
              </a:solidFill>
            </a:endParaRPr>
          </a:p>
        </p:txBody>
      </p:sp>
      <p:sp>
        <p:nvSpPr>
          <p:cNvPr id="3" name="副標題 2"/>
          <p:cNvSpPr>
            <a:spLocks noGrp="1"/>
          </p:cNvSpPr>
          <p:nvPr>
            <p:ph type="subTitle" idx="1"/>
          </p:nvPr>
        </p:nvSpPr>
        <p:spPr>
          <a:xfrm>
            <a:off x="457200" y="1268760"/>
            <a:ext cx="8352928" cy="1846774"/>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Controller (4:36/9:30)</a:t>
            </a:r>
          </a:p>
          <a:p>
            <a:pPr marL="342900" indent="-342900" algn="l">
              <a:buClr>
                <a:srgbClr val="0070C0"/>
              </a:buClr>
              <a:buSzPct val="80000"/>
              <a:buFont typeface="Wingdings" pitchFamily="2" charset="2"/>
              <a:buChar char="u"/>
            </a:pPr>
            <a:r>
              <a:rPr lang="en-US" altLang="zh-TW" sz="1800" dirty="0">
                <a:solidFill>
                  <a:schemeClr val="tx1"/>
                </a:solidFill>
              </a:rPr>
              <a:t>The node-controller takes care of nodes. </a:t>
            </a:r>
          </a:p>
          <a:p>
            <a:pPr marL="342900" indent="-342900" algn="l">
              <a:buClr>
                <a:srgbClr val="0070C0"/>
              </a:buClr>
              <a:buSzPct val="80000"/>
              <a:buFont typeface="Wingdings" pitchFamily="2" charset="2"/>
              <a:buChar char="u"/>
            </a:pPr>
            <a:r>
              <a:rPr lang="en-US" altLang="zh-TW" sz="1800" dirty="0">
                <a:solidFill>
                  <a:schemeClr val="tx1"/>
                </a:solidFill>
              </a:rPr>
              <a:t>The node-controller is responsible for on-boarding new nodes to the cluster, handling situations where nodes become unavailable, or get destroyed.</a:t>
            </a:r>
          </a:p>
          <a:p>
            <a:pPr marL="342900" indent="-342900" algn="l">
              <a:buClr>
                <a:srgbClr val="0070C0"/>
              </a:buClr>
              <a:buSzPct val="80000"/>
              <a:buFont typeface="Wingdings" pitchFamily="2" charset="2"/>
              <a:buChar char="u"/>
            </a:pPr>
            <a:r>
              <a:rPr lang="en-US" altLang="zh-TW" sz="1800" dirty="0">
                <a:solidFill>
                  <a:schemeClr val="tx1"/>
                </a:solidFill>
              </a:rPr>
              <a:t>…and the replication-controller ensures that the desired number of containers are always running in our repetition nodes.</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3"/>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24</a:t>
            </a:fld>
            <a:endParaRPr lang="zh-TW" altLang="en-US"/>
          </a:p>
        </p:txBody>
      </p:sp>
      <p:sp>
        <p:nvSpPr>
          <p:cNvPr id="10" name="TextBox 9">
            <a:extLst>
              <a:ext uri="{FF2B5EF4-FFF2-40B4-BE49-F238E27FC236}">
                <a16:creationId xmlns:a16="http://schemas.microsoft.com/office/drawing/2014/main" id="{4B820CFF-D7D3-0FDC-9038-C3CEA2875952}"/>
              </a:ext>
            </a:extLst>
          </p:cNvPr>
          <p:cNvSpPr txBox="1"/>
          <p:nvPr/>
        </p:nvSpPr>
        <p:spPr>
          <a:xfrm>
            <a:off x="6015319" y="3732085"/>
            <a:ext cx="2235340" cy="461665"/>
          </a:xfrm>
          <a:prstGeom prst="rect">
            <a:avLst/>
          </a:prstGeom>
          <a:solidFill>
            <a:srgbClr val="FFFF00"/>
          </a:solidFill>
          <a:ln>
            <a:solidFill>
              <a:srgbClr val="C00000"/>
            </a:solidFill>
          </a:ln>
        </p:spPr>
        <p:txBody>
          <a:bodyPr wrap="square" rtlCol="0">
            <a:spAutoFit/>
          </a:bodyPr>
          <a:lstStyle/>
          <a:p>
            <a:r>
              <a:rPr lang="en-US" sz="1200" dirty="0"/>
              <a:t>Worker Nodes </a:t>
            </a:r>
          </a:p>
          <a:p>
            <a:r>
              <a:rPr lang="en-US" sz="1200" dirty="0"/>
              <a:t>Host Application as Containers </a:t>
            </a:r>
          </a:p>
        </p:txBody>
      </p:sp>
      <p:sp>
        <p:nvSpPr>
          <p:cNvPr id="12" name="TextBox 11">
            <a:extLst>
              <a:ext uri="{FF2B5EF4-FFF2-40B4-BE49-F238E27FC236}">
                <a16:creationId xmlns:a16="http://schemas.microsoft.com/office/drawing/2014/main" id="{A7DEA1B8-1BEE-F747-7618-6830BC0871F5}"/>
              </a:ext>
            </a:extLst>
          </p:cNvPr>
          <p:cNvSpPr txBox="1"/>
          <p:nvPr/>
        </p:nvSpPr>
        <p:spPr>
          <a:xfrm>
            <a:off x="2927053" y="3819828"/>
            <a:ext cx="2719746" cy="461665"/>
          </a:xfrm>
          <a:prstGeom prst="rect">
            <a:avLst/>
          </a:prstGeom>
          <a:solidFill>
            <a:srgbClr val="FFFF00"/>
          </a:solidFill>
          <a:ln>
            <a:solidFill>
              <a:srgbClr val="C00000"/>
            </a:solidFill>
          </a:ln>
        </p:spPr>
        <p:txBody>
          <a:bodyPr wrap="square" rtlCol="0">
            <a:spAutoFit/>
          </a:bodyPr>
          <a:lstStyle/>
          <a:p>
            <a:r>
              <a:rPr lang="en-US" sz="1200" dirty="0"/>
              <a:t>Master Nodes</a:t>
            </a:r>
          </a:p>
          <a:p>
            <a:r>
              <a:rPr lang="en-US" sz="1200" dirty="0"/>
              <a:t>Manage, Plan, Schedule, Monitor Nodes</a:t>
            </a:r>
          </a:p>
        </p:txBody>
      </p:sp>
      <p:sp>
        <p:nvSpPr>
          <p:cNvPr id="11" name="TextBox 10">
            <a:extLst>
              <a:ext uri="{FF2B5EF4-FFF2-40B4-BE49-F238E27FC236}">
                <a16:creationId xmlns:a16="http://schemas.microsoft.com/office/drawing/2014/main" id="{E663EB18-64D3-DF9A-E9F7-85373130AC81}"/>
              </a:ext>
            </a:extLst>
          </p:cNvPr>
          <p:cNvSpPr txBox="1"/>
          <p:nvPr/>
        </p:nvSpPr>
        <p:spPr>
          <a:xfrm>
            <a:off x="4286926" y="6196803"/>
            <a:ext cx="1279491" cy="276999"/>
          </a:xfrm>
          <a:prstGeom prst="rect">
            <a:avLst/>
          </a:prstGeom>
          <a:solidFill>
            <a:srgbClr val="FFFF00"/>
          </a:solidFill>
          <a:ln>
            <a:solidFill>
              <a:srgbClr val="C00000"/>
            </a:solidFill>
          </a:ln>
        </p:spPr>
        <p:txBody>
          <a:bodyPr wrap="square" rtlCol="0">
            <a:spAutoFit/>
          </a:bodyPr>
          <a:lstStyle/>
          <a:p>
            <a:r>
              <a:rPr lang="en-US" sz="1200" dirty="0"/>
              <a:t>Kube-Schedule</a:t>
            </a:r>
          </a:p>
        </p:txBody>
      </p:sp>
      <p:sp>
        <p:nvSpPr>
          <p:cNvPr id="14" name="TextBox 13">
            <a:extLst>
              <a:ext uri="{FF2B5EF4-FFF2-40B4-BE49-F238E27FC236}">
                <a16:creationId xmlns:a16="http://schemas.microsoft.com/office/drawing/2014/main" id="{4891F933-3F6D-DE44-43BC-7092551289AA}"/>
              </a:ext>
            </a:extLst>
          </p:cNvPr>
          <p:cNvSpPr txBox="1"/>
          <p:nvPr/>
        </p:nvSpPr>
        <p:spPr>
          <a:xfrm>
            <a:off x="4901519" y="4687198"/>
            <a:ext cx="1279491" cy="276999"/>
          </a:xfrm>
          <a:prstGeom prst="rect">
            <a:avLst/>
          </a:prstGeom>
          <a:solidFill>
            <a:srgbClr val="FFFF00"/>
          </a:solidFill>
          <a:ln>
            <a:solidFill>
              <a:srgbClr val="C00000"/>
            </a:solidFill>
          </a:ln>
        </p:spPr>
        <p:txBody>
          <a:bodyPr wrap="square" rtlCol="0">
            <a:spAutoFit/>
          </a:bodyPr>
          <a:lstStyle/>
          <a:p>
            <a:r>
              <a:rPr lang="en-US" sz="1200" dirty="0"/>
              <a:t>Node-controller</a:t>
            </a:r>
          </a:p>
        </p:txBody>
      </p:sp>
      <p:sp>
        <p:nvSpPr>
          <p:cNvPr id="13" name="TextBox 12">
            <a:extLst>
              <a:ext uri="{FF2B5EF4-FFF2-40B4-BE49-F238E27FC236}">
                <a16:creationId xmlns:a16="http://schemas.microsoft.com/office/drawing/2014/main" id="{58D3833B-0C3D-61DB-6844-84CD0096F44B}"/>
              </a:ext>
            </a:extLst>
          </p:cNvPr>
          <p:cNvSpPr txBox="1"/>
          <p:nvPr/>
        </p:nvSpPr>
        <p:spPr>
          <a:xfrm>
            <a:off x="4724352" y="4348140"/>
            <a:ext cx="1456658" cy="276999"/>
          </a:xfrm>
          <a:prstGeom prst="rect">
            <a:avLst/>
          </a:prstGeom>
          <a:solidFill>
            <a:srgbClr val="FFFF00"/>
          </a:solidFill>
          <a:ln>
            <a:solidFill>
              <a:srgbClr val="C00000"/>
            </a:solidFill>
          </a:ln>
        </p:spPr>
        <p:txBody>
          <a:bodyPr wrap="square" rtlCol="0">
            <a:spAutoFit/>
          </a:bodyPr>
          <a:lstStyle/>
          <a:p>
            <a:r>
              <a:rPr lang="en-US" sz="1200" dirty="0"/>
              <a:t>Controller-Manager</a:t>
            </a:r>
          </a:p>
        </p:txBody>
      </p:sp>
      <p:sp>
        <p:nvSpPr>
          <p:cNvPr id="15" name="TextBox 14">
            <a:extLst>
              <a:ext uri="{FF2B5EF4-FFF2-40B4-BE49-F238E27FC236}">
                <a16:creationId xmlns:a16="http://schemas.microsoft.com/office/drawing/2014/main" id="{8B6D5C05-8E9C-12A0-0F1B-30CF7CDA2FB3}"/>
              </a:ext>
            </a:extLst>
          </p:cNvPr>
          <p:cNvSpPr txBox="1"/>
          <p:nvPr/>
        </p:nvSpPr>
        <p:spPr>
          <a:xfrm>
            <a:off x="5048294" y="5005159"/>
            <a:ext cx="1683946" cy="276999"/>
          </a:xfrm>
          <a:prstGeom prst="rect">
            <a:avLst/>
          </a:prstGeom>
          <a:solidFill>
            <a:srgbClr val="FFFF00"/>
          </a:solidFill>
          <a:ln>
            <a:solidFill>
              <a:srgbClr val="C00000"/>
            </a:solidFill>
          </a:ln>
        </p:spPr>
        <p:txBody>
          <a:bodyPr wrap="square" rtlCol="0">
            <a:spAutoFit/>
          </a:bodyPr>
          <a:lstStyle/>
          <a:p>
            <a:r>
              <a:rPr lang="en-US" sz="1200" dirty="0"/>
              <a:t>Replication-controller</a:t>
            </a:r>
          </a:p>
        </p:txBody>
      </p:sp>
    </p:spTree>
    <p:extLst>
      <p:ext uri="{BB962C8B-B14F-4D97-AF65-F5344CB8AC3E}">
        <p14:creationId xmlns:p14="http://schemas.microsoft.com/office/powerpoint/2010/main" val="4144305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757F42-38A6-09A6-5A2C-DC33C9ED5B52}"/>
              </a:ext>
            </a:extLst>
          </p:cNvPr>
          <p:cNvPicPr>
            <a:picLocks noChangeAspect="1"/>
          </p:cNvPicPr>
          <p:nvPr/>
        </p:nvPicPr>
        <p:blipFill>
          <a:blip r:embed="rId2"/>
          <a:stretch>
            <a:fillRect/>
          </a:stretch>
        </p:blipFill>
        <p:spPr>
          <a:xfrm>
            <a:off x="2154797" y="3259550"/>
            <a:ext cx="5139109" cy="3264397"/>
          </a:xfrm>
          <a:prstGeom prst="rect">
            <a:avLst/>
          </a:prstGeom>
          <a:ln>
            <a:solidFill>
              <a:srgbClr val="C00000"/>
            </a:solidFill>
          </a:ln>
        </p:spPr>
      </p:pic>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4.4 Controller</a:t>
            </a:r>
            <a:endParaRPr lang="zh-TW" altLang="en-US" b="1" dirty="0">
              <a:solidFill>
                <a:srgbClr val="FFFF00"/>
              </a:solidFill>
            </a:endParaRPr>
          </a:p>
        </p:txBody>
      </p:sp>
      <p:sp>
        <p:nvSpPr>
          <p:cNvPr id="3" name="副標題 2"/>
          <p:cNvSpPr>
            <a:spLocks noGrp="1"/>
          </p:cNvSpPr>
          <p:nvPr>
            <p:ph type="subTitle" idx="1"/>
          </p:nvPr>
        </p:nvSpPr>
        <p:spPr>
          <a:xfrm>
            <a:off x="457200" y="1268760"/>
            <a:ext cx="8352928" cy="1411255"/>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Controller (4:56/9:30)</a:t>
            </a:r>
          </a:p>
          <a:p>
            <a:pPr marL="342900" indent="-342900" algn="l">
              <a:buClr>
                <a:srgbClr val="0070C0"/>
              </a:buClr>
              <a:buSzPct val="80000"/>
              <a:buFont typeface="Wingdings" pitchFamily="2" charset="2"/>
              <a:buChar char="u"/>
            </a:pPr>
            <a:r>
              <a:rPr lang="en-US" altLang="zh-TW" sz="1800" dirty="0">
                <a:solidFill>
                  <a:schemeClr val="tx1"/>
                </a:solidFill>
              </a:rPr>
              <a:t>We have seen different components like the different offices, the different ships, the data store, the cranes.</a:t>
            </a:r>
          </a:p>
          <a:p>
            <a:pPr marL="342900" indent="-342900" algn="l">
              <a:buClr>
                <a:srgbClr val="0070C0"/>
              </a:buClr>
              <a:buSzPct val="80000"/>
              <a:buFont typeface="Wingdings" pitchFamily="2" charset="2"/>
              <a:buChar char="u"/>
            </a:pPr>
            <a:r>
              <a:rPr lang="en-US" altLang="zh-TW" sz="1800" dirty="0">
                <a:solidFill>
                  <a:schemeClr val="tx1"/>
                </a:solidFill>
              </a:rPr>
              <a:t>..but how do these communicate with each others.</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3"/>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25</a:t>
            </a:fld>
            <a:endParaRPr lang="zh-TW" altLang="en-US"/>
          </a:p>
        </p:txBody>
      </p:sp>
      <p:sp>
        <p:nvSpPr>
          <p:cNvPr id="10" name="TextBox 9">
            <a:extLst>
              <a:ext uri="{FF2B5EF4-FFF2-40B4-BE49-F238E27FC236}">
                <a16:creationId xmlns:a16="http://schemas.microsoft.com/office/drawing/2014/main" id="{4B820CFF-D7D3-0FDC-9038-C3CEA2875952}"/>
              </a:ext>
            </a:extLst>
          </p:cNvPr>
          <p:cNvSpPr txBox="1"/>
          <p:nvPr/>
        </p:nvSpPr>
        <p:spPr>
          <a:xfrm>
            <a:off x="6015319" y="3732085"/>
            <a:ext cx="2235340" cy="461665"/>
          </a:xfrm>
          <a:prstGeom prst="rect">
            <a:avLst/>
          </a:prstGeom>
          <a:solidFill>
            <a:srgbClr val="FFFF00"/>
          </a:solidFill>
          <a:ln>
            <a:solidFill>
              <a:srgbClr val="C00000"/>
            </a:solidFill>
          </a:ln>
        </p:spPr>
        <p:txBody>
          <a:bodyPr wrap="square" rtlCol="0">
            <a:spAutoFit/>
          </a:bodyPr>
          <a:lstStyle/>
          <a:p>
            <a:r>
              <a:rPr lang="en-US" sz="1200" dirty="0"/>
              <a:t>Worker Nodes </a:t>
            </a:r>
          </a:p>
          <a:p>
            <a:r>
              <a:rPr lang="en-US" sz="1200" dirty="0"/>
              <a:t>Host Application as Containers </a:t>
            </a:r>
          </a:p>
        </p:txBody>
      </p:sp>
      <p:sp>
        <p:nvSpPr>
          <p:cNvPr id="12" name="TextBox 11">
            <a:extLst>
              <a:ext uri="{FF2B5EF4-FFF2-40B4-BE49-F238E27FC236}">
                <a16:creationId xmlns:a16="http://schemas.microsoft.com/office/drawing/2014/main" id="{A7DEA1B8-1BEE-F747-7618-6830BC0871F5}"/>
              </a:ext>
            </a:extLst>
          </p:cNvPr>
          <p:cNvSpPr txBox="1"/>
          <p:nvPr/>
        </p:nvSpPr>
        <p:spPr>
          <a:xfrm>
            <a:off x="2927053" y="3819828"/>
            <a:ext cx="2719746" cy="461665"/>
          </a:xfrm>
          <a:prstGeom prst="rect">
            <a:avLst/>
          </a:prstGeom>
          <a:solidFill>
            <a:srgbClr val="FFFF00"/>
          </a:solidFill>
          <a:ln>
            <a:solidFill>
              <a:srgbClr val="C00000"/>
            </a:solidFill>
          </a:ln>
        </p:spPr>
        <p:txBody>
          <a:bodyPr wrap="square" rtlCol="0">
            <a:spAutoFit/>
          </a:bodyPr>
          <a:lstStyle/>
          <a:p>
            <a:r>
              <a:rPr lang="en-US" sz="1200" dirty="0"/>
              <a:t>Master Nodes</a:t>
            </a:r>
          </a:p>
          <a:p>
            <a:r>
              <a:rPr lang="en-US" sz="1200" dirty="0"/>
              <a:t>Manage, Plan, Schedule, Monitor Nodes</a:t>
            </a:r>
          </a:p>
        </p:txBody>
      </p:sp>
      <p:sp>
        <p:nvSpPr>
          <p:cNvPr id="11" name="TextBox 10">
            <a:extLst>
              <a:ext uri="{FF2B5EF4-FFF2-40B4-BE49-F238E27FC236}">
                <a16:creationId xmlns:a16="http://schemas.microsoft.com/office/drawing/2014/main" id="{E663EB18-64D3-DF9A-E9F7-85373130AC81}"/>
              </a:ext>
            </a:extLst>
          </p:cNvPr>
          <p:cNvSpPr txBox="1"/>
          <p:nvPr/>
        </p:nvSpPr>
        <p:spPr>
          <a:xfrm>
            <a:off x="4286926" y="6196803"/>
            <a:ext cx="1279491" cy="276999"/>
          </a:xfrm>
          <a:prstGeom prst="rect">
            <a:avLst/>
          </a:prstGeom>
          <a:solidFill>
            <a:srgbClr val="FFFF00"/>
          </a:solidFill>
          <a:ln>
            <a:solidFill>
              <a:srgbClr val="C00000"/>
            </a:solidFill>
          </a:ln>
        </p:spPr>
        <p:txBody>
          <a:bodyPr wrap="square" rtlCol="0">
            <a:spAutoFit/>
          </a:bodyPr>
          <a:lstStyle/>
          <a:p>
            <a:r>
              <a:rPr lang="en-US" sz="1200" dirty="0"/>
              <a:t>Kube-Schedule</a:t>
            </a:r>
          </a:p>
        </p:txBody>
      </p:sp>
      <p:sp>
        <p:nvSpPr>
          <p:cNvPr id="13" name="TextBox 12">
            <a:extLst>
              <a:ext uri="{FF2B5EF4-FFF2-40B4-BE49-F238E27FC236}">
                <a16:creationId xmlns:a16="http://schemas.microsoft.com/office/drawing/2014/main" id="{58D3833B-0C3D-61DB-6844-84CD0096F44B}"/>
              </a:ext>
            </a:extLst>
          </p:cNvPr>
          <p:cNvSpPr txBox="1"/>
          <p:nvPr/>
        </p:nvSpPr>
        <p:spPr>
          <a:xfrm>
            <a:off x="3470013" y="4564772"/>
            <a:ext cx="1456658" cy="276999"/>
          </a:xfrm>
          <a:prstGeom prst="rect">
            <a:avLst/>
          </a:prstGeom>
          <a:solidFill>
            <a:srgbClr val="FFFF00"/>
          </a:solidFill>
          <a:ln>
            <a:solidFill>
              <a:srgbClr val="C00000"/>
            </a:solidFill>
          </a:ln>
        </p:spPr>
        <p:txBody>
          <a:bodyPr wrap="square" rtlCol="0">
            <a:spAutoFit/>
          </a:bodyPr>
          <a:lstStyle/>
          <a:p>
            <a:r>
              <a:rPr lang="en-US" sz="1200" dirty="0"/>
              <a:t>Controller-Manager</a:t>
            </a:r>
          </a:p>
        </p:txBody>
      </p:sp>
      <p:sp>
        <p:nvSpPr>
          <p:cNvPr id="16" name="TextBox 15">
            <a:extLst>
              <a:ext uri="{FF2B5EF4-FFF2-40B4-BE49-F238E27FC236}">
                <a16:creationId xmlns:a16="http://schemas.microsoft.com/office/drawing/2014/main" id="{22135C80-4E7D-8FD4-9AEB-515C5A3E0F60}"/>
              </a:ext>
            </a:extLst>
          </p:cNvPr>
          <p:cNvSpPr txBox="1"/>
          <p:nvPr/>
        </p:nvSpPr>
        <p:spPr>
          <a:xfrm>
            <a:off x="3397512" y="5589240"/>
            <a:ext cx="1279491" cy="276999"/>
          </a:xfrm>
          <a:prstGeom prst="rect">
            <a:avLst/>
          </a:prstGeom>
          <a:solidFill>
            <a:srgbClr val="FFFF00"/>
          </a:solidFill>
          <a:ln>
            <a:solidFill>
              <a:srgbClr val="C00000"/>
            </a:solidFill>
          </a:ln>
        </p:spPr>
        <p:txBody>
          <a:bodyPr wrap="square" rtlCol="0">
            <a:spAutoFit/>
          </a:bodyPr>
          <a:lstStyle/>
          <a:p>
            <a:r>
              <a:rPr lang="en-US" sz="1200" dirty="0"/>
              <a:t>etcd cluster</a:t>
            </a:r>
          </a:p>
        </p:txBody>
      </p:sp>
    </p:spTree>
    <p:extLst>
      <p:ext uri="{BB962C8B-B14F-4D97-AF65-F5344CB8AC3E}">
        <p14:creationId xmlns:p14="http://schemas.microsoft.com/office/powerpoint/2010/main" val="2330600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2130425"/>
            <a:ext cx="9144000" cy="1470025"/>
          </a:xfrm>
          <a:solidFill>
            <a:srgbClr val="00B0F0"/>
          </a:solidFill>
        </p:spPr>
        <p:txBody>
          <a:bodyPr>
            <a:normAutofit/>
          </a:bodyPr>
          <a:lstStyle/>
          <a:p>
            <a:r>
              <a:rPr lang="en-US" altLang="zh-TW" sz="4800" b="1" dirty="0">
                <a:solidFill>
                  <a:srgbClr val="FFFF00"/>
                </a:solidFill>
              </a:rPr>
              <a:t>4.5 Kube-apiserver</a:t>
            </a:r>
            <a:endParaRPr lang="zh-TW" altLang="en-US" sz="4800" b="1" dirty="0">
              <a:solidFill>
                <a:srgbClr val="FFFF00"/>
              </a:solidFill>
            </a:endParaRPr>
          </a:p>
        </p:txBody>
      </p:sp>
      <p:sp>
        <p:nvSpPr>
          <p:cNvPr id="5" name="日期版面配置區 4"/>
          <p:cNvSpPr>
            <a:spLocks noGrp="1"/>
          </p:cNvSpPr>
          <p:nvPr>
            <p:ph type="dt" sz="half" idx="10"/>
          </p:nvPr>
        </p:nvSpPr>
        <p:spPr/>
        <p:txBody>
          <a:bodyPr/>
          <a:lstStyle/>
          <a:p>
            <a:fld id="{C389EDC9-19E3-47AC-9C57-C6A24DEA81AD}" type="datetime1">
              <a:rPr lang="zh-TW" altLang="en-US" smtClean="0"/>
              <a:pPr/>
              <a:t>2022/11/5</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26</a:t>
            </a:fld>
            <a:endParaRPr lang="zh-TW" altLang="en-US"/>
          </a:p>
        </p:txBody>
      </p:sp>
      <p:pic>
        <p:nvPicPr>
          <p:cNvPr id="7" name="Picture 6">
            <a:extLst>
              <a:ext uri="{FF2B5EF4-FFF2-40B4-BE49-F238E27FC236}">
                <a16:creationId xmlns:a16="http://schemas.microsoft.com/office/drawing/2014/main" id="{6BAFC81C-41D2-47DC-8418-60D9E99180AB}"/>
              </a:ext>
            </a:extLst>
          </p:cNvPr>
          <p:cNvPicPr>
            <a:picLocks noChangeAspect="1"/>
          </p:cNvPicPr>
          <p:nvPr/>
        </p:nvPicPr>
        <p:blipFill>
          <a:blip r:embed="rId2"/>
          <a:stretch>
            <a:fillRect/>
          </a:stretch>
        </p:blipFill>
        <p:spPr>
          <a:xfrm>
            <a:off x="3923928" y="3640095"/>
            <a:ext cx="992526" cy="944885"/>
          </a:xfrm>
          <a:prstGeom prst="rect">
            <a:avLst/>
          </a:prstGeom>
        </p:spPr>
      </p:pic>
    </p:spTree>
    <p:extLst>
      <p:ext uri="{BB962C8B-B14F-4D97-AF65-F5344CB8AC3E}">
        <p14:creationId xmlns:p14="http://schemas.microsoft.com/office/powerpoint/2010/main" val="1939835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1C3C2E4-AFF7-98D9-2C1A-2E7A673CF272}"/>
              </a:ext>
            </a:extLst>
          </p:cNvPr>
          <p:cNvPicPr>
            <a:picLocks noChangeAspect="1"/>
          </p:cNvPicPr>
          <p:nvPr/>
        </p:nvPicPr>
        <p:blipFill>
          <a:blip r:embed="rId2"/>
          <a:stretch>
            <a:fillRect/>
          </a:stretch>
        </p:blipFill>
        <p:spPr>
          <a:xfrm>
            <a:off x="3839418" y="3294809"/>
            <a:ext cx="4970710" cy="3051275"/>
          </a:xfrm>
          <a:prstGeom prst="rect">
            <a:avLst/>
          </a:prstGeom>
          <a:ln>
            <a:solidFill>
              <a:srgbClr val="C00000"/>
            </a:solidFill>
          </a:ln>
        </p:spPr>
      </p:pic>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4.5 Kube-apiserver</a:t>
            </a:r>
            <a:endParaRPr lang="zh-TW" altLang="en-US" b="1" dirty="0">
              <a:solidFill>
                <a:srgbClr val="FFFF00"/>
              </a:solidFill>
            </a:endParaRPr>
          </a:p>
        </p:txBody>
      </p:sp>
      <p:sp>
        <p:nvSpPr>
          <p:cNvPr id="3" name="副標題 2"/>
          <p:cNvSpPr>
            <a:spLocks noGrp="1"/>
          </p:cNvSpPr>
          <p:nvPr>
            <p:ph type="subTitle" idx="1"/>
          </p:nvPr>
        </p:nvSpPr>
        <p:spPr>
          <a:xfrm>
            <a:off x="457200" y="1268760"/>
            <a:ext cx="8352928" cy="1846774"/>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Kube-apiserver (5:08/9:30)</a:t>
            </a:r>
          </a:p>
          <a:p>
            <a:pPr marL="342900" indent="-342900" algn="l">
              <a:buClr>
                <a:srgbClr val="0070C0"/>
              </a:buClr>
              <a:buSzPct val="80000"/>
              <a:buFont typeface="Wingdings" pitchFamily="2" charset="2"/>
              <a:buChar char="u"/>
            </a:pPr>
            <a:r>
              <a:rPr lang="en-US" altLang="zh-TW" sz="1800" dirty="0">
                <a:solidFill>
                  <a:schemeClr val="tx1"/>
                </a:solidFill>
              </a:rPr>
              <a:t>How does one office reach the other office, and who manages them all at a high level.</a:t>
            </a:r>
          </a:p>
          <a:p>
            <a:pPr marL="342900" indent="-342900" algn="l">
              <a:buClr>
                <a:srgbClr val="0070C0"/>
              </a:buClr>
              <a:buSzPct val="80000"/>
              <a:buFont typeface="Wingdings" pitchFamily="2" charset="2"/>
              <a:buChar char="u"/>
            </a:pPr>
            <a:r>
              <a:rPr lang="en-US" altLang="zh-TW" sz="1800" dirty="0">
                <a:solidFill>
                  <a:schemeClr val="tx1"/>
                </a:solidFill>
              </a:rPr>
              <a:t>The kube-apiserver which is used by external users to perform management operation on the cluster as well as the various controllers to monitor the state of the cluster and make necessary changes as required.</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3"/>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27</a:t>
            </a:fld>
            <a:endParaRPr lang="zh-TW" altLang="en-US"/>
          </a:p>
        </p:txBody>
      </p:sp>
      <p:sp>
        <p:nvSpPr>
          <p:cNvPr id="14" name="TextBox 13">
            <a:extLst>
              <a:ext uri="{FF2B5EF4-FFF2-40B4-BE49-F238E27FC236}">
                <a16:creationId xmlns:a16="http://schemas.microsoft.com/office/drawing/2014/main" id="{F4C0E295-0871-EAB3-8525-4AC074EC2A51}"/>
              </a:ext>
            </a:extLst>
          </p:cNvPr>
          <p:cNvSpPr txBox="1"/>
          <p:nvPr/>
        </p:nvSpPr>
        <p:spPr>
          <a:xfrm>
            <a:off x="4071330" y="3717032"/>
            <a:ext cx="1124668" cy="276999"/>
          </a:xfrm>
          <a:prstGeom prst="rect">
            <a:avLst/>
          </a:prstGeom>
          <a:solidFill>
            <a:srgbClr val="FFFF00"/>
          </a:solidFill>
          <a:ln>
            <a:solidFill>
              <a:srgbClr val="C00000"/>
            </a:solidFill>
          </a:ln>
        </p:spPr>
        <p:txBody>
          <a:bodyPr wrap="square" rtlCol="0">
            <a:spAutoFit/>
          </a:bodyPr>
          <a:lstStyle/>
          <a:p>
            <a:r>
              <a:rPr lang="en-US" sz="1200" dirty="0"/>
              <a:t>Kube-apiserver</a:t>
            </a:r>
          </a:p>
        </p:txBody>
      </p:sp>
      <p:sp>
        <p:nvSpPr>
          <p:cNvPr id="15" name="副標題 2">
            <a:extLst>
              <a:ext uri="{FF2B5EF4-FFF2-40B4-BE49-F238E27FC236}">
                <a16:creationId xmlns:a16="http://schemas.microsoft.com/office/drawing/2014/main" id="{F097DC9D-69DA-9DA0-6280-FA22D6381581}"/>
              </a:ext>
            </a:extLst>
          </p:cNvPr>
          <p:cNvSpPr txBox="1">
            <a:spLocks/>
          </p:cNvSpPr>
          <p:nvPr/>
        </p:nvSpPr>
        <p:spPr>
          <a:xfrm>
            <a:off x="457059" y="3259904"/>
            <a:ext cx="3164046" cy="961184"/>
          </a:xfrm>
          <a:prstGeom prst="rect">
            <a:avLst/>
          </a:prstGeom>
          <a:ln>
            <a:solidFill>
              <a:srgbClr val="C00000"/>
            </a:solidFill>
          </a:ln>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Clr>
                <a:srgbClr val="0070C0"/>
              </a:buClr>
              <a:buSzPct val="80000"/>
              <a:buFont typeface="Wingdings" pitchFamily="2" charset="2"/>
              <a:buChar char="u"/>
            </a:pPr>
            <a:r>
              <a:rPr lang="en-US" altLang="zh-TW" sz="1800" dirty="0">
                <a:solidFill>
                  <a:schemeClr val="tx1"/>
                </a:solidFill>
              </a:rPr>
              <a:t>…and the worker nodes to communicate with the server.</a:t>
            </a:r>
          </a:p>
        </p:txBody>
      </p:sp>
    </p:spTree>
    <p:extLst>
      <p:ext uri="{BB962C8B-B14F-4D97-AF65-F5344CB8AC3E}">
        <p14:creationId xmlns:p14="http://schemas.microsoft.com/office/powerpoint/2010/main" val="1323048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1C3C2E4-AFF7-98D9-2C1A-2E7A673CF272}"/>
              </a:ext>
            </a:extLst>
          </p:cNvPr>
          <p:cNvPicPr>
            <a:picLocks noChangeAspect="1"/>
          </p:cNvPicPr>
          <p:nvPr/>
        </p:nvPicPr>
        <p:blipFill>
          <a:blip r:embed="rId2"/>
          <a:stretch>
            <a:fillRect/>
          </a:stretch>
        </p:blipFill>
        <p:spPr>
          <a:xfrm>
            <a:off x="3839418" y="3294809"/>
            <a:ext cx="4970710" cy="3051275"/>
          </a:xfrm>
          <a:prstGeom prst="rect">
            <a:avLst/>
          </a:prstGeom>
          <a:ln>
            <a:solidFill>
              <a:srgbClr val="C00000"/>
            </a:solidFill>
          </a:ln>
        </p:spPr>
      </p:pic>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4.5 Kube-apiserver</a:t>
            </a:r>
            <a:endParaRPr lang="zh-TW" altLang="en-US" b="1" dirty="0">
              <a:solidFill>
                <a:srgbClr val="FFFF00"/>
              </a:solidFill>
            </a:endParaRPr>
          </a:p>
        </p:txBody>
      </p:sp>
      <p:sp>
        <p:nvSpPr>
          <p:cNvPr id="3" name="副標題 2"/>
          <p:cNvSpPr>
            <a:spLocks noGrp="1"/>
          </p:cNvSpPr>
          <p:nvPr>
            <p:ph type="subTitle" idx="1"/>
          </p:nvPr>
        </p:nvSpPr>
        <p:spPr>
          <a:xfrm>
            <a:off x="457200" y="1268759"/>
            <a:ext cx="8352928" cy="2026049"/>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Kube-apiserver (5:37/9:30)</a:t>
            </a:r>
          </a:p>
          <a:p>
            <a:pPr marL="342900" indent="-342900" algn="l">
              <a:buClr>
                <a:srgbClr val="0070C0"/>
              </a:buClr>
              <a:buSzPct val="80000"/>
              <a:buFont typeface="Wingdings" pitchFamily="2" charset="2"/>
              <a:buChar char="u"/>
            </a:pPr>
            <a:r>
              <a:rPr lang="en-US" altLang="zh-TW" sz="1800" dirty="0">
                <a:solidFill>
                  <a:schemeClr val="tx1"/>
                </a:solidFill>
              </a:rPr>
              <a:t>Now, we are working with containers here. There are a lot of constrainers.</a:t>
            </a:r>
          </a:p>
          <a:p>
            <a:pPr marL="342900" indent="-342900" algn="l">
              <a:buClr>
                <a:srgbClr val="0070C0"/>
              </a:buClr>
              <a:buSzPct val="80000"/>
              <a:buFont typeface="Wingdings" pitchFamily="2" charset="2"/>
              <a:buChar char="u"/>
            </a:pPr>
            <a:r>
              <a:rPr lang="en-US" altLang="zh-TW" sz="1800" dirty="0">
                <a:solidFill>
                  <a:schemeClr val="tx1"/>
                </a:solidFill>
              </a:rPr>
              <a:t>We need all running applications to be container compatible.</a:t>
            </a:r>
          </a:p>
          <a:p>
            <a:pPr marL="342900" indent="-342900" algn="l">
              <a:buClr>
                <a:srgbClr val="0070C0"/>
              </a:buClr>
              <a:buSzPct val="80000"/>
              <a:buFont typeface="Wingdings" pitchFamily="2" charset="2"/>
              <a:buChar char="u"/>
            </a:pPr>
            <a:r>
              <a:rPr lang="en-US" altLang="zh-TW" sz="1800" dirty="0">
                <a:solidFill>
                  <a:schemeClr val="tx1"/>
                </a:solidFill>
              </a:rPr>
              <a:t>Our applications are in the form of containers.</a:t>
            </a:r>
          </a:p>
          <a:p>
            <a:pPr marL="342900" indent="-342900" algn="l">
              <a:buClr>
                <a:srgbClr val="0070C0"/>
              </a:buClr>
              <a:buSzPct val="80000"/>
              <a:buFont typeface="Wingdings" pitchFamily="2" charset="2"/>
              <a:buChar char="u"/>
            </a:pPr>
            <a:r>
              <a:rPr lang="en-US" altLang="zh-TW" sz="1800" dirty="0">
                <a:solidFill>
                  <a:schemeClr val="tx1"/>
                </a:solidFill>
              </a:rPr>
              <a:t>The different components that form the entire management system on the master node could be hosted in the form of containers.</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3"/>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28</a:t>
            </a:fld>
            <a:endParaRPr lang="zh-TW" altLang="en-US"/>
          </a:p>
        </p:txBody>
      </p:sp>
      <p:sp>
        <p:nvSpPr>
          <p:cNvPr id="14" name="TextBox 13">
            <a:extLst>
              <a:ext uri="{FF2B5EF4-FFF2-40B4-BE49-F238E27FC236}">
                <a16:creationId xmlns:a16="http://schemas.microsoft.com/office/drawing/2014/main" id="{F4C0E295-0871-EAB3-8525-4AC074EC2A51}"/>
              </a:ext>
            </a:extLst>
          </p:cNvPr>
          <p:cNvSpPr txBox="1"/>
          <p:nvPr/>
        </p:nvSpPr>
        <p:spPr>
          <a:xfrm>
            <a:off x="4071330" y="3717032"/>
            <a:ext cx="1124668" cy="276999"/>
          </a:xfrm>
          <a:prstGeom prst="rect">
            <a:avLst/>
          </a:prstGeom>
          <a:solidFill>
            <a:srgbClr val="FFFF00"/>
          </a:solidFill>
          <a:ln>
            <a:solidFill>
              <a:srgbClr val="C00000"/>
            </a:solidFill>
          </a:ln>
        </p:spPr>
        <p:txBody>
          <a:bodyPr wrap="square" rtlCol="0">
            <a:spAutoFit/>
          </a:bodyPr>
          <a:lstStyle/>
          <a:p>
            <a:r>
              <a:rPr lang="en-US" sz="1200" dirty="0"/>
              <a:t>Kube-apiserver</a:t>
            </a:r>
          </a:p>
        </p:txBody>
      </p:sp>
      <p:sp>
        <p:nvSpPr>
          <p:cNvPr id="7" name="副標題 2">
            <a:extLst>
              <a:ext uri="{FF2B5EF4-FFF2-40B4-BE49-F238E27FC236}">
                <a16:creationId xmlns:a16="http://schemas.microsoft.com/office/drawing/2014/main" id="{D18D4FE2-D433-5B24-BEDE-1967E0C89B59}"/>
              </a:ext>
            </a:extLst>
          </p:cNvPr>
          <p:cNvSpPr txBox="1">
            <a:spLocks/>
          </p:cNvSpPr>
          <p:nvPr/>
        </p:nvSpPr>
        <p:spPr>
          <a:xfrm>
            <a:off x="457200" y="3426426"/>
            <a:ext cx="3250704" cy="2666870"/>
          </a:xfrm>
          <a:prstGeom prst="rect">
            <a:avLst/>
          </a:prstGeom>
          <a:ln>
            <a:solidFill>
              <a:srgbClr val="C00000"/>
            </a:solidFill>
          </a:ln>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Clr>
                <a:srgbClr val="0070C0"/>
              </a:buClr>
              <a:buSzPct val="80000"/>
              <a:buFont typeface="Wingdings" pitchFamily="2" charset="2"/>
              <a:buChar char="u"/>
            </a:pPr>
            <a:r>
              <a:rPr lang="en-US" altLang="zh-TW" sz="1800" dirty="0">
                <a:solidFill>
                  <a:schemeClr val="tx1"/>
                </a:solidFill>
              </a:rPr>
              <a:t>The DNS (Domain Name Service) service and networking solution can all be deployed in the form of containers.</a:t>
            </a:r>
          </a:p>
          <a:p>
            <a:pPr marL="342900" indent="-342900" algn="l">
              <a:buClr>
                <a:srgbClr val="0070C0"/>
              </a:buClr>
              <a:buSzPct val="80000"/>
              <a:buFont typeface="Wingdings" pitchFamily="2" charset="2"/>
              <a:buChar char="u"/>
            </a:pPr>
            <a:r>
              <a:rPr lang="en-US" altLang="zh-TW" sz="1800" dirty="0">
                <a:solidFill>
                  <a:schemeClr val="tx1"/>
                </a:solidFill>
              </a:rPr>
              <a:t>We need the software that can run containers.</a:t>
            </a:r>
          </a:p>
          <a:p>
            <a:pPr marL="342900" indent="-342900" algn="l">
              <a:buClr>
                <a:srgbClr val="0070C0"/>
              </a:buClr>
              <a:buSzPct val="80000"/>
              <a:buFont typeface="Wingdings" pitchFamily="2" charset="2"/>
              <a:buChar char="u"/>
            </a:pPr>
            <a:r>
              <a:rPr lang="en-US" altLang="zh-TW" sz="1800" dirty="0">
                <a:solidFill>
                  <a:schemeClr val="tx1"/>
                </a:solidFill>
              </a:rPr>
              <a:t>That is the container runtime engine, a popular docker.</a:t>
            </a:r>
          </a:p>
        </p:txBody>
      </p:sp>
    </p:spTree>
    <p:extLst>
      <p:ext uri="{BB962C8B-B14F-4D97-AF65-F5344CB8AC3E}">
        <p14:creationId xmlns:p14="http://schemas.microsoft.com/office/powerpoint/2010/main" val="11820941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4.5 Kube-apiserver</a:t>
            </a:r>
            <a:endParaRPr lang="zh-TW" altLang="en-US" b="1" dirty="0">
              <a:solidFill>
                <a:srgbClr val="FFFF00"/>
              </a:solidFill>
            </a:endParaRPr>
          </a:p>
        </p:txBody>
      </p:sp>
      <p:sp>
        <p:nvSpPr>
          <p:cNvPr id="3" name="副標題 2"/>
          <p:cNvSpPr>
            <a:spLocks noGrp="1"/>
          </p:cNvSpPr>
          <p:nvPr>
            <p:ph type="subTitle" idx="1"/>
          </p:nvPr>
        </p:nvSpPr>
        <p:spPr>
          <a:xfrm>
            <a:off x="457200" y="1268759"/>
            <a:ext cx="8352928" cy="1656185"/>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Kube-apiserver (6:09/9:30)</a:t>
            </a:r>
          </a:p>
          <a:p>
            <a:pPr marL="342900" indent="-342900" algn="l">
              <a:buClr>
                <a:srgbClr val="0070C0"/>
              </a:buClr>
              <a:buSzPct val="80000"/>
              <a:buFont typeface="Wingdings" pitchFamily="2" charset="2"/>
              <a:buChar char="u"/>
            </a:pPr>
            <a:r>
              <a:rPr lang="en-US" altLang="zh-TW" sz="1800" dirty="0">
                <a:solidFill>
                  <a:schemeClr val="tx1"/>
                </a:solidFill>
              </a:rPr>
              <a:t>So, we need docker installed on all the nodes in the cluster, including the master node if we want to host the control plan components as containers.</a:t>
            </a:r>
          </a:p>
          <a:p>
            <a:pPr marL="342900" indent="-342900" algn="l">
              <a:buClr>
                <a:srgbClr val="0070C0"/>
              </a:buClr>
              <a:buSzPct val="80000"/>
              <a:buFont typeface="Wingdings" pitchFamily="2" charset="2"/>
              <a:buChar char="u"/>
            </a:pPr>
            <a:r>
              <a:rPr lang="en-US" altLang="zh-TW" sz="1800" dirty="0">
                <a:solidFill>
                  <a:schemeClr val="tx1"/>
                </a:solidFill>
              </a:rPr>
              <a:t>Now, we always have Kubernetes supports other runtime engines as well, such as, rocket.</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2"/>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29</a:t>
            </a:fld>
            <a:endParaRPr lang="zh-TW" altLang="en-US"/>
          </a:p>
        </p:txBody>
      </p:sp>
      <p:pic>
        <p:nvPicPr>
          <p:cNvPr id="9" name="Picture 8">
            <a:extLst>
              <a:ext uri="{FF2B5EF4-FFF2-40B4-BE49-F238E27FC236}">
                <a16:creationId xmlns:a16="http://schemas.microsoft.com/office/drawing/2014/main" id="{91DEF0C7-A792-7BCD-3AD3-C9024367B19B}"/>
              </a:ext>
            </a:extLst>
          </p:cNvPr>
          <p:cNvPicPr>
            <a:picLocks noChangeAspect="1"/>
          </p:cNvPicPr>
          <p:nvPr/>
        </p:nvPicPr>
        <p:blipFill>
          <a:blip r:embed="rId3"/>
          <a:stretch>
            <a:fillRect/>
          </a:stretch>
        </p:blipFill>
        <p:spPr>
          <a:xfrm>
            <a:off x="3611878" y="3094677"/>
            <a:ext cx="5183683" cy="3189535"/>
          </a:xfrm>
          <a:prstGeom prst="rect">
            <a:avLst/>
          </a:prstGeom>
          <a:ln>
            <a:solidFill>
              <a:srgbClr val="C00000"/>
            </a:solidFill>
          </a:ln>
        </p:spPr>
      </p:pic>
    </p:spTree>
    <p:extLst>
      <p:ext uri="{BB962C8B-B14F-4D97-AF65-F5344CB8AC3E}">
        <p14:creationId xmlns:p14="http://schemas.microsoft.com/office/powerpoint/2010/main" val="3238811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b="1" dirty="0">
                <a:solidFill>
                  <a:srgbClr val="FFFF00"/>
                </a:solidFill>
              </a:rPr>
              <a:t>4 Kubernetes Architecture</a:t>
            </a:r>
            <a:endParaRPr lang="zh-TW" altLang="en-US" b="1" dirty="0">
              <a:solidFill>
                <a:srgbClr val="FFFF00"/>
              </a:solidFill>
            </a:endParaRPr>
          </a:p>
        </p:txBody>
      </p:sp>
      <p:sp>
        <p:nvSpPr>
          <p:cNvPr id="3" name="副標題 2"/>
          <p:cNvSpPr>
            <a:spLocks noGrp="1"/>
          </p:cNvSpPr>
          <p:nvPr>
            <p:ph type="subTitle" idx="1"/>
          </p:nvPr>
        </p:nvSpPr>
        <p:spPr>
          <a:xfrm>
            <a:off x="467544" y="1268760"/>
            <a:ext cx="8352928" cy="1698129"/>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Kubernetes (or K8s) Architecture </a:t>
            </a:r>
          </a:p>
          <a:p>
            <a:pPr marL="342900" indent="-342900" algn="l">
              <a:buClr>
                <a:srgbClr val="0070C0"/>
              </a:buClr>
              <a:buSzPct val="80000"/>
              <a:buFont typeface="Wingdings" pitchFamily="2" charset="2"/>
              <a:buChar char="u"/>
            </a:pPr>
            <a:r>
              <a:rPr lang="en-US" altLang="zh-TW" sz="1800" dirty="0">
                <a:solidFill>
                  <a:schemeClr val="tx1"/>
                </a:solidFill>
              </a:rPr>
              <a:t>We start to look at the cluster architecture at high level. </a:t>
            </a:r>
          </a:p>
          <a:p>
            <a:pPr marL="342900" indent="-342900" algn="l">
              <a:buClr>
                <a:srgbClr val="0070C0"/>
              </a:buClr>
              <a:buSzPct val="80000"/>
              <a:buFont typeface="Wingdings" pitchFamily="2" charset="2"/>
              <a:buChar char="u"/>
            </a:pPr>
            <a:r>
              <a:rPr lang="en-US" altLang="zh-TW" sz="1800" dirty="0">
                <a:solidFill>
                  <a:schemeClr val="tx1"/>
                </a:solidFill>
              </a:rPr>
              <a:t>Then, we drill down into each of these components.</a:t>
            </a:r>
          </a:p>
          <a:p>
            <a:pPr marL="342900" indent="-342900" algn="l">
              <a:buClr>
                <a:srgbClr val="0070C0"/>
              </a:buClr>
              <a:buSzPct val="80000"/>
              <a:buFont typeface="Wingdings" pitchFamily="2" charset="2"/>
              <a:buChar char="u"/>
            </a:pPr>
            <a:r>
              <a:rPr lang="en-US" altLang="zh-TW" sz="1800" dirty="0">
                <a:solidFill>
                  <a:schemeClr val="tx1"/>
                </a:solidFill>
              </a:rPr>
              <a:t>We see what their roles and responsibilities are.</a:t>
            </a:r>
          </a:p>
          <a:p>
            <a:pPr marL="342900" indent="-342900" algn="l">
              <a:buClr>
                <a:srgbClr val="0070C0"/>
              </a:buClr>
              <a:buSzPct val="80000"/>
              <a:buFont typeface="Wingdings" pitchFamily="2" charset="2"/>
              <a:buChar char="u"/>
            </a:pPr>
            <a:r>
              <a:rPr lang="en-US" altLang="zh-TW" sz="1800" dirty="0">
                <a:solidFill>
                  <a:schemeClr val="tx1"/>
                </a:solidFill>
              </a:rPr>
              <a:t>..and how they are configured.</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2"/>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3</a:t>
            </a:fld>
            <a:endParaRPr lang="zh-TW" altLang="en-US"/>
          </a:p>
        </p:txBody>
      </p:sp>
      <p:pic>
        <p:nvPicPr>
          <p:cNvPr id="12" name="Picture 11">
            <a:extLst>
              <a:ext uri="{FF2B5EF4-FFF2-40B4-BE49-F238E27FC236}">
                <a16:creationId xmlns:a16="http://schemas.microsoft.com/office/drawing/2014/main" id="{9CF85EC2-E4CF-07F2-E849-1C67C21E60D4}"/>
              </a:ext>
            </a:extLst>
          </p:cNvPr>
          <p:cNvPicPr>
            <a:picLocks noChangeAspect="1"/>
          </p:cNvPicPr>
          <p:nvPr/>
        </p:nvPicPr>
        <p:blipFill>
          <a:blip r:embed="rId3"/>
          <a:stretch>
            <a:fillRect/>
          </a:stretch>
        </p:blipFill>
        <p:spPr>
          <a:xfrm>
            <a:off x="3851920" y="3005137"/>
            <a:ext cx="3267075" cy="3533775"/>
          </a:xfrm>
          <a:prstGeom prst="rect">
            <a:avLst/>
          </a:prstGeom>
          <a:ln>
            <a:solidFill>
              <a:srgbClr val="C00000"/>
            </a:solidFill>
          </a:ln>
        </p:spPr>
      </p:pic>
    </p:spTree>
    <p:extLst>
      <p:ext uri="{BB962C8B-B14F-4D97-AF65-F5344CB8AC3E}">
        <p14:creationId xmlns:p14="http://schemas.microsoft.com/office/powerpoint/2010/main" val="4287638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2130425"/>
            <a:ext cx="9144000" cy="1470025"/>
          </a:xfrm>
          <a:solidFill>
            <a:srgbClr val="00B0F0"/>
          </a:solidFill>
        </p:spPr>
        <p:txBody>
          <a:bodyPr>
            <a:normAutofit/>
          </a:bodyPr>
          <a:lstStyle/>
          <a:p>
            <a:r>
              <a:rPr lang="en-US" altLang="zh-TW" sz="4800" b="1" dirty="0">
                <a:solidFill>
                  <a:srgbClr val="FFFF00"/>
                </a:solidFill>
              </a:rPr>
              <a:t>4.6 Kubelet</a:t>
            </a:r>
            <a:endParaRPr lang="zh-TW" altLang="en-US" sz="4800" b="1" dirty="0">
              <a:solidFill>
                <a:srgbClr val="FFFF00"/>
              </a:solidFill>
            </a:endParaRPr>
          </a:p>
        </p:txBody>
      </p:sp>
      <p:sp>
        <p:nvSpPr>
          <p:cNvPr id="5" name="日期版面配置區 4"/>
          <p:cNvSpPr>
            <a:spLocks noGrp="1"/>
          </p:cNvSpPr>
          <p:nvPr>
            <p:ph type="dt" sz="half" idx="10"/>
          </p:nvPr>
        </p:nvSpPr>
        <p:spPr/>
        <p:txBody>
          <a:bodyPr/>
          <a:lstStyle/>
          <a:p>
            <a:fld id="{C389EDC9-19E3-47AC-9C57-C6A24DEA81AD}" type="datetime1">
              <a:rPr lang="zh-TW" altLang="en-US" smtClean="0"/>
              <a:pPr/>
              <a:t>2022/11/5</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30</a:t>
            </a:fld>
            <a:endParaRPr lang="zh-TW" altLang="en-US"/>
          </a:p>
        </p:txBody>
      </p:sp>
      <p:pic>
        <p:nvPicPr>
          <p:cNvPr id="7" name="Picture 6">
            <a:extLst>
              <a:ext uri="{FF2B5EF4-FFF2-40B4-BE49-F238E27FC236}">
                <a16:creationId xmlns:a16="http://schemas.microsoft.com/office/drawing/2014/main" id="{6BAFC81C-41D2-47DC-8418-60D9E99180AB}"/>
              </a:ext>
            </a:extLst>
          </p:cNvPr>
          <p:cNvPicPr>
            <a:picLocks noChangeAspect="1"/>
          </p:cNvPicPr>
          <p:nvPr/>
        </p:nvPicPr>
        <p:blipFill>
          <a:blip r:embed="rId2"/>
          <a:stretch>
            <a:fillRect/>
          </a:stretch>
        </p:blipFill>
        <p:spPr>
          <a:xfrm>
            <a:off x="3923928" y="3640095"/>
            <a:ext cx="992526" cy="944885"/>
          </a:xfrm>
          <a:prstGeom prst="rect">
            <a:avLst/>
          </a:prstGeom>
        </p:spPr>
      </p:pic>
    </p:spTree>
    <p:extLst>
      <p:ext uri="{BB962C8B-B14F-4D97-AF65-F5344CB8AC3E}">
        <p14:creationId xmlns:p14="http://schemas.microsoft.com/office/powerpoint/2010/main" val="3230998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4.6 Kubelet</a:t>
            </a:r>
            <a:endParaRPr lang="zh-TW" altLang="en-US" b="1" dirty="0">
              <a:solidFill>
                <a:srgbClr val="FFFF00"/>
              </a:solidFill>
            </a:endParaRPr>
          </a:p>
        </p:txBody>
      </p:sp>
      <p:sp>
        <p:nvSpPr>
          <p:cNvPr id="3" name="副標題 2"/>
          <p:cNvSpPr>
            <a:spLocks noGrp="1"/>
          </p:cNvSpPr>
          <p:nvPr>
            <p:ph type="subTitle" idx="1"/>
          </p:nvPr>
        </p:nvSpPr>
        <p:spPr>
          <a:xfrm>
            <a:off x="457200" y="1268759"/>
            <a:ext cx="8352928" cy="1440161"/>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Kubelet (6:30/9:30)</a:t>
            </a:r>
          </a:p>
          <a:p>
            <a:pPr marL="342900" indent="-342900" algn="l">
              <a:buClr>
                <a:srgbClr val="0070C0"/>
              </a:buClr>
              <a:buSzPct val="80000"/>
              <a:buFont typeface="Wingdings" pitchFamily="2" charset="2"/>
              <a:buChar char="u"/>
            </a:pPr>
            <a:r>
              <a:rPr lang="en-US" altLang="zh-TW" sz="1800" dirty="0">
                <a:solidFill>
                  <a:schemeClr val="tx1"/>
                </a:solidFill>
              </a:rPr>
              <a:t>Now, we turn our focus on the cargo ships.</a:t>
            </a:r>
          </a:p>
          <a:p>
            <a:pPr marL="342900" indent="-342900" algn="l">
              <a:buClr>
                <a:srgbClr val="0070C0"/>
              </a:buClr>
              <a:buSzPct val="80000"/>
              <a:buFont typeface="Wingdings" pitchFamily="2" charset="2"/>
              <a:buChar char="u"/>
            </a:pPr>
            <a:r>
              <a:rPr lang="en-US" altLang="zh-TW" sz="1800" dirty="0">
                <a:solidFill>
                  <a:schemeClr val="tx1"/>
                </a:solidFill>
              </a:rPr>
              <a:t>Every ships have the captain. </a:t>
            </a:r>
          </a:p>
          <a:p>
            <a:pPr marL="342900" indent="-342900" algn="l">
              <a:buClr>
                <a:srgbClr val="0070C0"/>
              </a:buClr>
              <a:buSzPct val="80000"/>
              <a:buFont typeface="Wingdings" pitchFamily="2" charset="2"/>
              <a:buChar char="u"/>
            </a:pPr>
            <a:r>
              <a:rPr lang="en-US" altLang="zh-TW" sz="1800" dirty="0">
                <a:solidFill>
                  <a:schemeClr val="tx1"/>
                </a:solidFill>
              </a:rPr>
              <a:t>Capitan is responsible for managing all activities on these ships.</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2"/>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31</a:t>
            </a:fld>
            <a:endParaRPr lang="zh-TW" altLang="en-US"/>
          </a:p>
        </p:txBody>
      </p:sp>
      <p:pic>
        <p:nvPicPr>
          <p:cNvPr id="8" name="Picture 7">
            <a:extLst>
              <a:ext uri="{FF2B5EF4-FFF2-40B4-BE49-F238E27FC236}">
                <a16:creationId xmlns:a16="http://schemas.microsoft.com/office/drawing/2014/main" id="{DC35A265-3C0F-65AD-1F77-364B8D3F6488}"/>
              </a:ext>
            </a:extLst>
          </p:cNvPr>
          <p:cNvPicPr>
            <a:picLocks noChangeAspect="1"/>
          </p:cNvPicPr>
          <p:nvPr/>
        </p:nvPicPr>
        <p:blipFill>
          <a:blip r:embed="rId3"/>
          <a:stretch>
            <a:fillRect/>
          </a:stretch>
        </p:blipFill>
        <p:spPr>
          <a:xfrm>
            <a:off x="1955589" y="2852935"/>
            <a:ext cx="5999299" cy="3672667"/>
          </a:xfrm>
          <a:prstGeom prst="rect">
            <a:avLst/>
          </a:prstGeom>
          <a:ln>
            <a:solidFill>
              <a:srgbClr val="C00000"/>
            </a:solidFill>
          </a:ln>
        </p:spPr>
      </p:pic>
    </p:spTree>
    <p:extLst>
      <p:ext uri="{BB962C8B-B14F-4D97-AF65-F5344CB8AC3E}">
        <p14:creationId xmlns:p14="http://schemas.microsoft.com/office/powerpoint/2010/main" val="654659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4.6 Kubelet</a:t>
            </a:r>
            <a:endParaRPr lang="zh-TW" altLang="en-US" b="1" dirty="0">
              <a:solidFill>
                <a:srgbClr val="FFFF00"/>
              </a:solidFill>
            </a:endParaRPr>
          </a:p>
        </p:txBody>
      </p:sp>
      <p:sp>
        <p:nvSpPr>
          <p:cNvPr id="3" name="副標題 2"/>
          <p:cNvSpPr>
            <a:spLocks noGrp="1"/>
          </p:cNvSpPr>
          <p:nvPr>
            <p:ph type="subTitle" idx="1"/>
          </p:nvPr>
        </p:nvSpPr>
        <p:spPr>
          <a:xfrm>
            <a:off x="457200" y="1268759"/>
            <a:ext cx="8352928" cy="2160241"/>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Kubelet (6:50/9:30)</a:t>
            </a:r>
          </a:p>
          <a:p>
            <a:pPr marL="342900" indent="-342900" algn="l">
              <a:buClr>
                <a:srgbClr val="0070C0"/>
              </a:buClr>
              <a:buSzPct val="80000"/>
              <a:buFont typeface="Wingdings" pitchFamily="2" charset="2"/>
              <a:buChar char="u"/>
            </a:pPr>
            <a:r>
              <a:rPr lang="en-US" altLang="zh-TW" sz="1800" dirty="0">
                <a:solidFill>
                  <a:schemeClr val="tx1"/>
                </a:solidFill>
              </a:rPr>
              <a:t>The captain is responsible for release with the master ships starting with letting the master ship know </a:t>
            </a:r>
          </a:p>
          <a:p>
            <a:pPr marL="342900" indent="-342900" algn="l">
              <a:buClr>
                <a:srgbClr val="0070C0"/>
              </a:buClr>
              <a:buSzPct val="80000"/>
              <a:buFont typeface="Wingdings" pitchFamily="2" charset="2"/>
              <a:buChar char="u"/>
            </a:pPr>
            <a:r>
              <a:rPr lang="en-US" altLang="zh-TW" sz="1800" dirty="0">
                <a:solidFill>
                  <a:schemeClr val="tx1"/>
                </a:solidFill>
              </a:rPr>
              <a:t>…that the ships are interested in joining the group, receiving the information about the containers to be loaded on the ship and loading the appropriate containers are required, sending the reports back to the master about the status of the ship, and the status of the containers on the ship, etc.</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2"/>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32</a:t>
            </a:fld>
            <a:endParaRPr lang="zh-TW" altLang="en-US"/>
          </a:p>
        </p:txBody>
      </p:sp>
      <p:pic>
        <p:nvPicPr>
          <p:cNvPr id="8" name="Picture 7">
            <a:extLst>
              <a:ext uri="{FF2B5EF4-FFF2-40B4-BE49-F238E27FC236}">
                <a16:creationId xmlns:a16="http://schemas.microsoft.com/office/drawing/2014/main" id="{DC35A265-3C0F-65AD-1F77-364B8D3F6488}"/>
              </a:ext>
            </a:extLst>
          </p:cNvPr>
          <p:cNvPicPr>
            <a:picLocks noChangeAspect="1"/>
          </p:cNvPicPr>
          <p:nvPr/>
        </p:nvPicPr>
        <p:blipFill>
          <a:blip r:embed="rId3"/>
          <a:stretch>
            <a:fillRect/>
          </a:stretch>
        </p:blipFill>
        <p:spPr>
          <a:xfrm>
            <a:off x="3779912" y="3969754"/>
            <a:ext cx="4174976" cy="2555848"/>
          </a:xfrm>
          <a:prstGeom prst="rect">
            <a:avLst/>
          </a:prstGeom>
          <a:ln>
            <a:solidFill>
              <a:srgbClr val="C00000"/>
            </a:solidFill>
          </a:ln>
        </p:spPr>
      </p:pic>
    </p:spTree>
    <p:extLst>
      <p:ext uri="{BB962C8B-B14F-4D97-AF65-F5344CB8AC3E}">
        <p14:creationId xmlns:p14="http://schemas.microsoft.com/office/powerpoint/2010/main" val="2890014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4.6 Kubelet</a:t>
            </a:r>
            <a:endParaRPr lang="zh-TW" altLang="en-US" b="1" dirty="0">
              <a:solidFill>
                <a:srgbClr val="FFFF00"/>
              </a:solidFill>
            </a:endParaRPr>
          </a:p>
        </p:txBody>
      </p:sp>
      <p:sp>
        <p:nvSpPr>
          <p:cNvPr id="3" name="副標題 2"/>
          <p:cNvSpPr>
            <a:spLocks noGrp="1"/>
          </p:cNvSpPr>
          <p:nvPr>
            <p:ph type="subTitle" idx="1"/>
          </p:nvPr>
        </p:nvSpPr>
        <p:spPr>
          <a:xfrm>
            <a:off x="457200" y="1412776"/>
            <a:ext cx="8352928" cy="1654571"/>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Kubelet (7:03/9:30)</a:t>
            </a:r>
          </a:p>
          <a:p>
            <a:pPr marL="342900" indent="-342900" algn="l">
              <a:buClr>
                <a:srgbClr val="0070C0"/>
              </a:buClr>
              <a:buSzPct val="80000"/>
              <a:buFont typeface="Wingdings" pitchFamily="2" charset="2"/>
              <a:buChar char="u"/>
            </a:pPr>
            <a:r>
              <a:rPr lang="en-US" altLang="zh-TW" sz="1800" dirty="0">
                <a:solidFill>
                  <a:schemeClr val="tx1"/>
                </a:solidFill>
              </a:rPr>
              <a:t>Now, </a:t>
            </a:r>
            <a:r>
              <a:rPr lang="en-US" altLang="zh-TW" sz="1800" b="1" dirty="0">
                <a:solidFill>
                  <a:srgbClr val="C00000"/>
                </a:solidFill>
              </a:rPr>
              <a:t>the captain of the ship is the kubelet in the Kubernetes</a:t>
            </a:r>
            <a:r>
              <a:rPr lang="en-US" altLang="zh-TW" sz="1800" dirty="0">
                <a:solidFill>
                  <a:schemeClr val="tx1"/>
                </a:solidFill>
              </a:rPr>
              <a:t>.</a:t>
            </a:r>
          </a:p>
          <a:p>
            <a:pPr marL="342900" indent="-342900" algn="l">
              <a:buClr>
                <a:srgbClr val="0070C0"/>
              </a:buClr>
              <a:buSzPct val="80000"/>
              <a:buFont typeface="Wingdings" pitchFamily="2" charset="2"/>
              <a:buChar char="u"/>
            </a:pPr>
            <a:r>
              <a:rPr lang="en-US" altLang="zh-TW" sz="1800" dirty="0">
                <a:solidFill>
                  <a:schemeClr val="tx1"/>
                </a:solidFill>
              </a:rPr>
              <a:t>A Kubelet is an agent that runs on each node in a cluster.</a:t>
            </a:r>
          </a:p>
          <a:p>
            <a:pPr marL="342900" indent="-342900" algn="l">
              <a:buClr>
                <a:srgbClr val="0070C0"/>
              </a:buClr>
              <a:buSzPct val="80000"/>
              <a:buFont typeface="Wingdings" pitchFamily="2" charset="2"/>
              <a:buChar char="u"/>
            </a:pPr>
            <a:r>
              <a:rPr lang="en-US" altLang="zh-TW" sz="1800" dirty="0">
                <a:solidFill>
                  <a:schemeClr val="tx1"/>
                </a:solidFill>
              </a:rPr>
              <a:t>The kubelet listens for instructions from the kube-apiserver.</a:t>
            </a:r>
          </a:p>
          <a:p>
            <a:pPr marL="342900" indent="-342900" algn="l">
              <a:buClr>
                <a:srgbClr val="0070C0"/>
              </a:buClr>
              <a:buSzPct val="80000"/>
              <a:buFont typeface="Wingdings" pitchFamily="2" charset="2"/>
              <a:buChar char="u"/>
            </a:pPr>
            <a:r>
              <a:rPr lang="en-US" altLang="zh-TW" sz="1800" dirty="0">
                <a:solidFill>
                  <a:schemeClr val="tx1"/>
                </a:solidFill>
              </a:rPr>
              <a:t>The kubelet deploys or destroys containers on the nodes as required.</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2"/>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33</a:t>
            </a:fld>
            <a:endParaRPr lang="zh-TW" altLang="en-US"/>
          </a:p>
        </p:txBody>
      </p:sp>
      <p:pic>
        <p:nvPicPr>
          <p:cNvPr id="9" name="Picture 8">
            <a:extLst>
              <a:ext uri="{FF2B5EF4-FFF2-40B4-BE49-F238E27FC236}">
                <a16:creationId xmlns:a16="http://schemas.microsoft.com/office/drawing/2014/main" id="{A2A466FF-7E2C-6A7A-BB37-00AA28FEC53A}"/>
              </a:ext>
            </a:extLst>
          </p:cNvPr>
          <p:cNvPicPr>
            <a:picLocks noChangeAspect="1"/>
          </p:cNvPicPr>
          <p:nvPr/>
        </p:nvPicPr>
        <p:blipFill>
          <a:blip r:embed="rId3"/>
          <a:stretch>
            <a:fillRect/>
          </a:stretch>
        </p:blipFill>
        <p:spPr>
          <a:xfrm>
            <a:off x="1763688" y="3234878"/>
            <a:ext cx="6048672" cy="3486597"/>
          </a:xfrm>
          <a:prstGeom prst="rect">
            <a:avLst/>
          </a:prstGeom>
          <a:ln>
            <a:solidFill>
              <a:srgbClr val="C00000"/>
            </a:solidFill>
          </a:ln>
        </p:spPr>
      </p:pic>
    </p:spTree>
    <p:extLst>
      <p:ext uri="{BB962C8B-B14F-4D97-AF65-F5344CB8AC3E}">
        <p14:creationId xmlns:p14="http://schemas.microsoft.com/office/powerpoint/2010/main" val="1052071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4.6 Kubelet</a:t>
            </a:r>
            <a:endParaRPr lang="zh-TW" altLang="en-US" b="1" dirty="0">
              <a:solidFill>
                <a:srgbClr val="FFFF00"/>
              </a:solidFill>
            </a:endParaRPr>
          </a:p>
        </p:txBody>
      </p:sp>
      <p:sp>
        <p:nvSpPr>
          <p:cNvPr id="3" name="副標題 2"/>
          <p:cNvSpPr>
            <a:spLocks noGrp="1"/>
          </p:cNvSpPr>
          <p:nvPr>
            <p:ph type="subTitle" idx="1"/>
          </p:nvPr>
        </p:nvSpPr>
        <p:spPr>
          <a:xfrm>
            <a:off x="457200" y="1412776"/>
            <a:ext cx="8352928" cy="1822102"/>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Kubelet (7:19/9:30)</a:t>
            </a:r>
          </a:p>
          <a:p>
            <a:pPr marL="342900" indent="-342900" algn="l">
              <a:buClr>
                <a:srgbClr val="0070C0"/>
              </a:buClr>
              <a:buSzPct val="80000"/>
              <a:buFont typeface="Wingdings" pitchFamily="2" charset="2"/>
              <a:buChar char="u"/>
            </a:pPr>
            <a:r>
              <a:rPr lang="en-US" altLang="zh-TW" sz="1800" dirty="0">
                <a:solidFill>
                  <a:schemeClr val="tx1"/>
                </a:solidFill>
              </a:rPr>
              <a:t>The Kube-apiserver periodically, fetches status reports from kubelet to monitor the status of nodes and containers on the nodes.</a:t>
            </a:r>
          </a:p>
          <a:p>
            <a:pPr marL="342900" indent="-342900" algn="l">
              <a:buClr>
                <a:srgbClr val="0070C0"/>
              </a:buClr>
              <a:buSzPct val="80000"/>
              <a:buFont typeface="Wingdings" pitchFamily="2" charset="2"/>
              <a:buChar char="u"/>
            </a:pPr>
            <a:r>
              <a:rPr lang="en-US" altLang="zh-TW" sz="1800" dirty="0">
                <a:solidFill>
                  <a:schemeClr val="tx1"/>
                </a:solidFill>
              </a:rPr>
              <a:t>The kubelet is a captain on the ship  that manages containers on the ship.</a:t>
            </a:r>
          </a:p>
          <a:p>
            <a:pPr marL="342900" indent="-342900" algn="l">
              <a:buClr>
                <a:srgbClr val="0070C0"/>
              </a:buClr>
              <a:buSzPct val="80000"/>
              <a:buFont typeface="Wingdings" pitchFamily="2" charset="2"/>
              <a:buChar char="u"/>
            </a:pPr>
            <a:r>
              <a:rPr lang="en-US" altLang="zh-TW" sz="1800" dirty="0">
                <a:solidFill>
                  <a:schemeClr val="tx1"/>
                </a:solidFill>
              </a:rPr>
              <a:t>…but the applications running on the worker nodes need to be able to communicate with each other.</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2"/>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2022/11/5</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34</a:t>
            </a:fld>
            <a:endParaRPr lang="zh-TW" altLang="en-US"/>
          </a:p>
        </p:txBody>
      </p:sp>
      <p:pic>
        <p:nvPicPr>
          <p:cNvPr id="9" name="Picture 8">
            <a:extLst>
              <a:ext uri="{FF2B5EF4-FFF2-40B4-BE49-F238E27FC236}">
                <a16:creationId xmlns:a16="http://schemas.microsoft.com/office/drawing/2014/main" id="{A2A466FF-7E2C-6A7A-BB37-00AA28FEC53A}"/>
              </a:ext>
            </a:extLst>
          </p:cNvPr>
          <p:cNvPicPr>
            <a:picLocks noChangeAspect="1"/>
          </p:cNvPicPr>
          <p:nvPr/>
        </p:nvPicPr>
        <p:blipFill>
          <a:blip r:embed="rId3"/>
          <a:stretch>
            <a:fillRect/>
          </a:stretch>
        </p:blipFill>
        <p:spPr>
          <a:xfrm>
            <a:off x="1763688" y="3234878"/>
            <a:ext cx="6048672" cy="3486597"/>
          </a:xfrm>
          <a:prstGeom prst="rect">
            <a:avLst/>
          </a:prstGeom>
          <a:ln>
            <a:solidFill>
              <a:srgbClr val="C00000"/>
            </a:solidFill>
          </a:ln>
        </p:spPr>
      </p:pic>
    </p:spTree>
    <p:extLst>
      <p:ext uri="{BB962C8B-B14F-4D97-AF65-F5344CB8AC3E}">
        <p14:creationId xmlns:p14="http://schemas.microsoft.com/office/powerpoint/2010/main" val="1388107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4.6 Kubelet</a:t>
            </a:r>
            <a:endParaRPr lang="zh-TW" altLang="en-US" b="1" dirty="0">
              <a:solidFill>
                <a:srgbClr val="FFFF00"/>
              </a:solidFill>
            </a:endParaRPr>
          </a:p>
        </p:txBody>
      </p:sp>
      <p:sp>
        <p:nvSpPr>
          <p:cNvPr id="3" name="副標題 2"/>
          <p:cNvSpPr>
            <a:spLocks noGrp="1"/>
          </p:cNvSpPr>
          <p:nvPr>
            <p:ph type="subTitle" idx="1"/>
          </p:nvPr>
        </p:nvSpPr>
        <p:spPr>
          <a:xfrm>
            <a:off x="457200" y="1412776"/>
            <a:ext cx="8352928" cy="1368152"/>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Kubelet (7:37/9:30)</a:t>
            </a:r>
          </a:p>
          <a:p>
            <a:pPr marL="342900" indent="-342900" algn="l">
              <a:buClr>
                <a:srgbClr val="0070C0"/>
              </a:buClr>
              <a:buSzPct val="80000"/>
              <a:buFont typeface="Wingdings" pitchFamily="2" charset="2"/>
              <a:buChar char="u"/>
            </a:pPr>
            <a:r>
              <a:rPr lang="en-US" altLang="zh-TW" sz="1800" dirty="0">
                <a:solidFill>
                  <a:schemeClr val="tx1"/>
                </a:solidFill>
              </a:rPr>
              <a:t>For example, we may have a web server running in one container on one of the nodes, and a database server running on another container on another node.</a:t>
            </a:r>
          </a:p>
          <a:p>
            <a:pPr marL="342900" indent="-342900" algn="l">
              <a:buClr>
                <a:srgbClr val="0070C0"/>
              </a:buClr>
              <a:buSzPct val="80000"/>
              <a:buFont typeface="Wingdings" pitchFamily="2" charset="2"/>
              <a:buChar char="u"/>
            </a:pPr>
            <a:r>
              <a:rPr lang="en-US" altLang="zh-TW" sz="1800" dirty="0">
                <a:solidFill>
                  <a:schemeClr val="tx1"/>
                </a:solidFill>
              </a:rPr>
              <a:t>How would the web server reach a database server on the other node?</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2"/>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2022/11/5</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35</a:t>
            </a:fld>
            <a:endParaRPr lang="zh-TW" altLang="en-US"/>
          </a:p>
        </p:txBody>
      </p:sp>
      <p:pic>
        <p:nvPicPr>
          <p:cNvPr id="9" name="Picture 8">
            <a:extLst>
              <a:ext uri="{FF2B5EF4-FFF2-40B4-BE49-F238E27FC236}">
                <a16:creationId xmlns:a16="http://schemas.microsoft.com/office/drawing/2014/main" id="{A2A466FF-7E2C-6A7A-BB37-00AA28FEC53A}"/>
              </a:ext>
            </a:extLst>
          </p:cNvPr>
          <p:cNvPicPr>
            <a:picLocks noChangeAspect="1"/>
          </p:cNvPicPr>
          <p:nvPr/>
        </p:nvPicPr>
        <p:blipFill>
          <a:blip r:embed="rId3"/>
          <a:stretch>
            <a:fillRect/>
          </a:stretch>
        </p:blipFill>
        <p:spPr>
          <a:xfrm>
            <a:off x="1763688" y="3234878"/>
            <a:ext cx="6048672" cy="3486597"/>
          </a:xfrm>
          <a:prstGeom prst="rect">
            <a:avLst/>
          </a:prstGeom>
          <a:ln>
            <a:solidFill>
              <a:srgbClr val="C00000"/>
            </a:solidFill>
          </a:ln>
        </p:spPr>
      </p:pic>
    </p:spTree>
    <p:extLst>
      <p:ext uri="{BB962C8B-B14F-4D97-AF65-F5344CB8AC3E}">
        <p14:creationId xmlns:p14="http://schemas.microsoft.com/office/powerpoint/2010/main" val="499711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4.6 Kubelet</a:t>
            </a:r>
            <a:endParaRPr lang="zh-TW" altLang="en-US" b="1" dirty="0">
              <a:solidFill>
                <a:srgbClr val="FFFF00"/>
              </a:solidFill>
            </a:endParaRPr>
          </a:p>
        </p:txBody>
      </p:sp>
      <p:sp>
        <p:nvSpPr>
          <p:cNvPr id="3" name="副標題 2"/>
          <p:cNvSpPr>
            <a:spLocks noGrp="1"/>
          </p:cNvSpPr>
          <p:nvPr>
            <p:ph type="subTitle" idx="1"/>
          </p:nvPr>
        </p:nvSpPr>
        <p:spPr>
          <a:xfrm>
            <a:off x="457200" y="1412776"/>
            <a:ext cx="8352928" cy="1621346"/>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Kubelet (7:54/9:30)</a:t>
            </a:r>
          </a:p>
          <a:p>
            <a:pPr marL="342900" indent="-342900" algn="l">
              <a:buClr>
                <a:srgbClr val="0070C0"/>
              </a:buClr>
              <a:buSzPct val="80000"/>
              <a:buFont typeface="Wingdings" pitchFamily="2" charset="2"/>
              <a:buChar char="u"/>
            </a:pPr>
            <a:r>
              <a:rPr lang="en-US" altLang="zh-TW" sz="1800" b="1" dirty="0">
                <a:solidFill>
                  <a:srgbClr val="C00000"/>
                </a:solidFill>
              </a:rPr>
              <a:t>Communication between worker nodes are enabled by another component that runs on the worker node known as the kube-proxy</a:t>
            </a:r>
            <a:r>
              <a:rPr lang="en-US" altLang="zh-TW" sz="1800" dirty="0">
                <a:solidFill>
                  <a:schemeClr val="tx1"/>
                </a:solidFill>
              </a:rPr>
              <a:t> </a:t>
            </a:r>
            <a:r>
              <a:rPr lang="en-US" altLang="zh-TW" sz="1800" b="1" dirty="0">
                <a:solidFill>
                  <a:srgbClr val="C00000"/>
                </a:solidFill>
              </a:rPr>
              <a:t>service.</a:t>
            </a:r>
          </a:p>
          <a:p>
            <a:pPr marL="342900" indent="-342900" algn="l">
              <a:buClr>
                <a:srgbClr val="0070C0"/>
              </a:buClr>
              <a:buSzPct val="80000"/>
              <a:buFont typeface="Wingdings" pitchFamily="2" charset="2"/>
              <a:buChar char="u"/>
            </a:pPr>
            <a:r>
              <a:rPr lang="en-US" altLang="zh-TW" sz="1800" dirty="0">
                <a:solidFill>
                  <a:schemeClr val="tx1"/>
                </a:solidFill>
              </a:rPr>
              <a:t>The kube-proxy service ensures that the necessary rules are in placed on the worker nodes to allow the containers running on them (worker nodes) to reach each others.</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2"/>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2022/11/5</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36</a:t>
            </a:fld>
            <a:endParaRPr lang="zh-TW" altLang="en-US"/>
          </a:p>
        </p:txBody>
      </p:sp>
      <p:pic>
        <p:nvPicPr>
          <p:cNvPr id="8" name="Picture 7">
            <a:extLst>
              <a:ext uri="{FF2B5EF4-FFF2-40B4-BE49-F238E27FC236}">
                <a16:creationId xmlns:a16="http://schemas.microsoft.com/office/drawing/2014/main" id="{07645B11-34C3-3CF3-94CB-B7AD72D3083F}"/>
              </a:ext>
            </a:extLst>
          </p:cNvPr>
          <p:cNvPicPr>
            <a:picLocks noChangeAspect="1"/>
          </p:cNvPicPr>
          <p:nvPr/>
        </p:nvPicPr>
        <p:blipFill>
          <a:blip r:embed="rId3"/>
          <a:stretch>
            <a:fillRect/>
          </a:stretch>
        </p:blipFill>
        <p:spPr>
          <a:xfrm>
            <a:off x="1513415" y="3394161"/>
            <a:ext cx="5940152" cy="3092216"/>
          </a:xfrm>
          <a:prstGeom prst="rect">
            <a:avLst/>
          </a:prstGeom>
          <a:ln>
            <a:solidFill>
              <a:srgbClr val="C00000"/>
            </a:solidFill>
          </a:ln>
        </p:spPr>
      </p:pic>
    </p:spTree>
    <p:extLst>
      <p:ext uri="{BB962C8B-B14F-4D97-AF65-F5344CB8AC3E}">
        <p14:creationId xmlns:p14="http://schemas.microsoft.com/office/powerpoint/2010/main" val="3138809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2130425"/>
            <a:ext cx="9144000" cy="1470025"/>
          </a:xfrm>
          <a:solidFill>
            <a:srgbClr val="00B0F0"/>
          </a:solidFill>
        </p:spPr>
        <p:txBody>
          <a:bodyPr>
            <a:normAutofit/>
          </a:bodyPr>
          <a:lstStyle/>
          <a:p>
            <a:r>
              <a:rPr lang="en-US" altLang="zh-TW" sz="4800" b="1" dirty="0">
                <a:solidFill>
                  <a:srgbClr val="FFFF00"/>
                </a:solidFill>
              </a:rPr>
              <a:t>4.7 Summary</a:t>
            </a:r>
            <a:endParaRPr lang="zh-TW" altLang="en-US" sz="4800" b="1" dirty="0">
              <a:solidFill>
                <a:srgbClr val="FFFF00"/>
              </a:solidFill>
            </a:endParaRPr>
          </a:p>
        </p:txBody>
      </p:sp>
      <p:sp>
        <p:nvSpPr>
          <p:cNvPr id="5" name="日期版面配置區 4"/>
          <p:cNvSpPr>
            <a:spLocks noGrp="1"/>
          </p:cNvSpPr>
          <p:nvPr>
            <p:ph type="dt" sz="half" idx="10"/>
          </p:nvPr>
        </p:nvSpPr>
        <p:spPr/>
        <p:txBody>
          <a:bodyPr/>
          <a:lstStyle/>
          <a:p>
            <a:fld id="{C389EDC9-19E3-47AC-9C57-C6A24DEA81AD}" type="datetime1">
              <a:rPr lang="zh-TW" altLang="en-US" smtClean="0"/>
              <a:pPr/>
              <a:t>2022/11/5</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37</a:t>
            </a:fld>
            <a:endParaRPr lang="zh-TW" altLang="en-US"/>
          </a:p>
        </p:txBody>
      </p:sp>
      <p:pic>
        <p:nvPicPr>
          <p:cNvPr id="7" name="Picture 6">
            <a:extLst>
              <a:ext uri="{FF2B5EF4-FFF2-40B4-BE49-F238E27FC236}">
                <a16:creationId xmlns:a16="http://schemas.microsoft.com/office/drawing/2014/main" id="{6BAFC81C-41D2-47DC-8418-60D9E99180AB}"/>
              </a:ext>
            </a:extLst>
          </p:cNvPr>
          <p:cNvPicPr>
            <a:picLocks noChangeAspect="1"/>
          </p:cNvPicPr>
          <p:nvPr/>
        </p:nvPicPr>
        <p:blipFill>
          <a:blip r:embed="rId2"/>
          <a:stretch>
            <a:fillRect/>
          </a:stretch>
        </p:blipFill>
        <p:spPr>
          <a:xfrm>
            <a:off x="3923928" y="3640095"/>
            <a:ext cx="992526" cy="944885"/>
          </a:xfrm>
          <a:prstGeom prst="rect">
            <a:avLst/>
          </a:prstGeom>
        </p:spPr>
      </p:pic>
    </p:spTree>
    <p:extLst>
      <p:ext uri="{BB962C8B-B14F-4D97-AF65-F5344CB8AC3E}">
        <p14:creationId xmlns:p14="http://schemas.microsoft.com/office/powerpoint/2010/main" val="4081250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4.7 Summary</a:t>
            </a:r>
            <a:endParaRPr lang="zh-TW" altLang="en-US" b="1" dirty="0">
              <a:solidFill>
                <a:srgbClr val="FFFF00"/>
              </a:solidFill>
            </a:endParaRPr>
          </a:p>
        </p:txBody>
      </p:sp>
      <p:sp>
        <p:nvSpPr>
          <p:cNvPr id="3" name="副標題 2"/>
          <p:cNvSpPr>
            <a:spLocks noGrp="1"/>
          </p:cNvSpPr>
          <p:nvPr>
            <p:ph type="subTitle" idx="1"/>
          </p:nvPr>
        </p:nvSpPr>
        <p:spPr>
          <a:xfrm>
            <a:off x="457200" y="1412776"/>
            <a:ext cx="8352928" cy="641248"/>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Summary (8:10/9:30)</a:t>
            </a:r>
          </a:p>
          <a:p>
            <a:pPr marL="342900" indent="-342900" algn="l">
              <a:buClr>
                <a:srgbClr val="0070C0"/>
              </a:buClr>
              <a:buSzPct val="80000"/>
              <a:buFont typeface="Wingdings" pitchFamily="2" charset="2"/>
              <a:buChar char="u"/>
            </a:pPr>
            <a:r>
              <a:rPr lang="en-US" altLang="zh-TW" sz="1800" dirty="0">
                <a:solidFill>
                  <a:schemeClr val="tx1"/>
                </a:solidFill>
              </a:rPr>
              <a:t>We have master and worker nodes.</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2"/>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2022/11/5</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38</a:t>
            </a:fld>
            <a:endParaRPr lang="zh-TW" altLang="en-US"/>
          </a:p>
        </p:txBody>
      </p:sp>
      <p:pic>
        <p:nvPicPr>
          <p:cNvPr id="11" name="Picture 10">
            <a:extLst>
              <a:ext uri="{FF2B5EF4-FFF2-40B4-BE49-F238E27FC236}">
                <a16:creationId xmlns:a16="http://schemas.microsoft.com/office/drawing/2014/main" id="{586AC210-CEAD-AB9A-5895-84A43A7D6D1A}"/>
              </a:ext>
            </a:extLst>
          </p:cNvPr>
          <p:cNvPicPr>
            <a:picLocks noChangeAspect="1"/>
          </p:cNvPicPr>
          <p:nvPr/>
        </p:nvPicPr>
        <p:blipFill>
          <a:blip r:embed="rId3"/>
          <a:stretch>
            <a:fillRect/>
          </a:stretch>
        </p:blipFill>
        <p:spPr>
          <a:xfrm>
            <a:off x="3382180" y="2231791"/>
            <a:ext cx="5729175" cy="4247867"/>
          </a:xfrm>
          <a:prstGeom prst="rect">
            <a:avLst/>
          </a:prstGeom>
          <a:ln>
            <a:solidFill>
              <a:srgbClr val="C00000"/>
            </a:solidFill>
          </a:ln>
        </p:spPr>
      </p:pic>
      <p:sp>
        <p:nvSpPr>
          <p:cNvPr id="12" name="副標題 2">
            <a:extLst>
              <a:ext uri="{FF2B5EF4-FFF2-40B4-BE49-F238E27FC236}">
                <a16:creationId xmlns:a16="http://schemas.microsoft.com/office/drawing/2014/main" id="{39E10B86-A745-32DF-6C26-707C7B618750}"/>
              </a:ext>
            </a:extLst>
          </p:cNvPr>
          <p:cNvSpPr txBox="1">
            <a:spLocks/>
          </p:cNvSpPr>
          <p:nvPr/>
        </p:nvSpPr>
        <p:spPr>
          <a:xfrm>
            <a:off x="455356" y="2231792"/>
            <a:ext cx="2818656" cy="2349336"/>
          </a:xfrm>
          <a:prstGeom prst="rect">
            <a:avLst/>
          </a:prstGeom>
          <a:ln>
            <a:solidFill>
              <a:srgbClr val="C00000"/>
            </a:solidFill>
          </a:ln>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Clr>
                <a:srgbClr val="0070C0"/>
              </a:buClr>
              <a:buSzPct val="80000"/>
              <a:buFont typeface="Wingdings" pitchFamily="2" charset="2"/>
              <a:buChar char="u"/>
            </a:pPr>
            <a:r>
              <a:rPr lang="en-US" altLang="zh-TW" sz="1800" dirty="0">
                <a:solidFill>
                  <a:schemeClr val="tx1"/>
                </a:solidFill>
              </a:rPr>
              <a:t>On the master, we have etcd cluster which stores information about the cluster.</a:t>
            </a:r>
          </a:p>
          <a:p>
            <a:pPr marL="342900" indent="-342900" algn="l">
              <a:buClr>
                <a:srgbClr val="0070C0"/>
              </a:buClr>
              <a:buSzPct val="80000"/>
              <a:buFont typeface="Wingdings" pitchFamily="2" charset="2"/>
              <a:buChar char="u"/>
            </a:pPr>
            <a:r>
              <a:rPr lang="en-US" altLang="zh-TW" sz="1800" dirty="0">
                <a:solidFill>
                  <a:schemeClr val="tx1"/>
                </a:solidFill>
              </a:rPr>
              <a:t>We have kube-scheduler that is responsible for scheduling applications or containers on nodes.</a:t>
            </a:r>
          </a:p>
        </p:txBody>
      </p:sp>
    </p:spTree>
    <p:extLst>
      <p:ext uri="{BB962C8B-B14F-4D97-AF65-F5344CB8AC3E}">
        <p14:creationId xmlns:p14="http://schemas.microsoft.com/office/powerpoint/2010/main" val="4006942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4.7 Summary</a:t>
            </a:r>
            <a:endParaRPr lang="zh-TW" altLang="en-US" b="1" dirty="0">
              <a:solidFill>
                <a:srgbClr val="FFFF00"/>
              </a:solidFill>
            </a:endParaRPr>
          </a:p>
        </p:txBody>
      </p:sp>
      <p:sp>
        <p:nvSpPr>
          <p:cNvPr id="3" name="副標題 2"/>
          <p:cNvSpPr>
            <a:spLocks noGrp="1"/>
          </p:cNvSpPr>
          <p:nvPr>
            <p:ph type="subTitle" idx="1"/>
          </p:nvPr>
        </p:nvSpPr>
        <p:spPr>
          <a:xfrm>
            <a:off x="457200" y="1412776"/>
            <a:ext cx="8352928" cy="749142"/>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Summary (8:25/9:30)</a:t>
            </a:r>
          </a:p>
          <a:p>
            <a:pPr marL="342900" indent="-342900" algn="l">
              <a:buClr>
                <a:srgbClr val="0070C0"/>
              </a:buClr>
              <a:buSzPct val="80000"/>
              <a:buFont typeface="Wingdings" pitchFamily="2" charset="2"/>
              <a:buChar char="u"/>
            </a:pPr>
            <a:r>
              <a:rPr lang="en-US" altLang="zh-TW" sz="1800" dirty="0">
                <a:solidFill>
                  <a:schemeClr val="tx1"/>
                </a:solidFill>
              </a:rPr>
              <a:t>We have kube-controller that take care of different functions, </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2"/>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2022/11/5</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39</a:t>
            </a:fld>
            <a:endParaRPr lang="zh-TW" altLang="en-US"/>
          </a:p>
        </p:txBody>
      </p:sp>
      <p:pic>
        <p:nvPicPr>
          <p:cNvPr id="11" name="Picture 10">
            <a:extLst>
              <a:ext uri="{FF2B5EF4-FFF2-40B4-BE49-F238E27FC236}">
                <a16:creationId xmlns:a16="http://schemas.microsoft.com/office/drawing/2014/main" id="{586AC210-CEAD-AB9A-5895-84A43A7D6D1A}"/>
              </a:ext>
            </a:extLst>
          </p:cNvPr>
          <p:cNvPicPr>
            <a:picLocks noChangeAspect="1"/>
          </p:cNvPicPr>
          <p:nvPr/>
        </p:nvPicPr>
        <p:blipFill>
          <a:blip r:embed="rId3"/>
          <a:stretch>
            <a:fillRect/>
          </a:stretch>
        </p:blipFill>
        <p:spPr>
          <a:xfrm>
            <a:off x="3382180" y="2231791"/>
            <a:ext cx="5729175" cy="4247867"/>
          </a:xfrm>
          <a:prstGeom prst="rect">
            <a:avLst/>
          </a:prstGeom>
          <a:ln>
            <a:solidFill>
              <a:srgbClr val="C00000"/>
            </a:solidFill>
          </a:ln>
        </p:spPr>
      </p:pic>
      <p:sp>
        <p:nvSpPr>
          <p:cNvPr id="12" name="副標題 2">
            <a:extLst>
              <a:ext uri="{FF2B5EF4-FFF2-40B4-BE49-F238E27FC236}">
                <a16:creationId xmlns:a16="http://schemas.microsoft.com/office/drawing/2014/main" id="{39E10B86-A745-32DF-6C26-707C7B618750}"/>
              </a:ext>
            </a:extLst>
          </p:cNvPr>
          <p:cNvSpPr txBox="1">
            <a:spLocks/>
          </p:cNvSpPr>
          <p:nvPr/>
        </p:nvSpPr>
        <p:spPr>
          <a:xfrm>
            <a:off x="449529" y="2424972"/>
            <a:ext cx="2818656" cy="2271111"/>
          </a:xfrm>
          <a:prstGeom prst="rect">
            <a:avLst/>
          </a:prstGeom>
          <a:ln>
            <a:solidFill>
              <a:srgbClr val="C00000"/>
            </a:solidFill>
          </a:ln>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Clr>
                <a:srgbClr val="0070C0"/>
              </a:buClr>
              <a:buSzPct val="80000"/>
              <a:buFont typeface="Wingdings" pitchFamily="2" charset="2"/>
              <a:buChar char="u"/>
            </a:pPr>
            <a:r>
              <a:rPr lang="en-US" altLang="zh-TW" sz="1800" dirty="0">
                <a:solidFill>
                  <a:schemeClr val="tx1"/>
                </a:solidFill>
              </a:rPr>
              <a:t>such as, node-controller or replication-controller, etc.</a:t>
            </a:r>
          </a:p>
          <a:p>
            <a:pPr marL="342900" indent="-342900" algn="l">
              <a:buClr>
                <a:srgbClr val="0070C0"/>
              </a:buClr>
              <a:buSzPct val="80000"/>
              <a:buFont typeface="Wingdings" pitchFamily="2" charset="2"/>
              <a:buChar char="u"/>
            </a:pPr>
            <a:r>
              <a:rPr lang="en-US" altLang="zh-TW" sz="1800" dirty="0">
                <a:solidFill>
                  <a:schemeClr val="tx1"/>
                </a:solidFill>
              </a:rPr>
              <a:t>We have kube-apiserver that is responsible for orchestrating all operations withing the cluster.</a:t>
            </a:r>
          </a:p>
        </p:txBody>
      </p:sp>
    </p:spTree>
    <p:extLst>
      <p:ext uri="{BB962C8B-B14F-4D97-AF65-F5344CB8AC3E}">
        <p14:creationId xmlns:p14="http://schemas.microsoft.com/office/powerpoint/2010/main" val="1895216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b="1" dirty="0">
                <a:solidFill>
                  <a:srgbClr val="FFFF00"/>
                </a:solidFill>
              </a:rPr>
              <a:t>4 Kubernetes Architecture</a:t>
            </a:r>
            <a:endParaRPr lang="zh-TW" altLang="en-US" b="1" dirty="0">
              <a:solidFill>
                <a:srgbClr val="FFFF00"/>
              </a:solidFill>
            </a:endParaRPr>
          </a:p>
        </p:txBody>
      </p:sp>
      <p:sp>
        <p:nvSpPr>
          <p:cNvPr id="3" name="副標題 2"/>
          <p:cNvSpPr>
            <a:spLocks noGrp="1"/>
          </p:cNvSpPr>
          <p:nvPr>
            <p:ph type="subTitle" idx="1"/>
          </p:nvPr>
        </p:nvSpPr>
        <p:spPr>
          <a:xfrm>
            <a:off x="467544" y="1268760"/>
            <a:ext cx="8352928" cy="1872208"/>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Kubernetes (or K8s) Architecture </a:t>
            </a:r>
          </a:p>
          <a:p>
            <a:pPr marL="342900" indent="-342900" algn="l">
              <a:buClr>
                <a:srgbClr val="0070C0"/>
              </a:buClr>
              <a:buSzPct val="80000"/>
              <a:buFont typeface="Wingdings" pitchFamily="2" charset="2"/>
              <a:buChar char="u"/>
            </a:pPr>
            <a:r>
              <a:rPr lang="en-US" altLang="zh-TW" sz="1800" dirty="0">
                <a:solidFill>
                  <a:schemeClr val="tx1"/>
                </a:solidFill>
              </a:rPr>
              <a:t>…and finally, we go through a practice test where we look at an exiting cluster</a:t>
            </a:r>
          </a:p>
          <a:p>
            <a:pPr marL="342900" indent="-342900" algn="l">
              <a:buClr>
                <a:srgbClr val="0070C0"/>
              </a:buClr>
              <a:buSzPct val="80000"/>
              <a:buFont typeface="Wingdings" pitchFamily="2" charset="2"/>
              <a:buChar char="u"/>
            </a:pPr>
            <a:r>
              <a:rPr lang="en-US" altLang="zh-TW" sz="1800" dirty="0">
                <a:solidFill>
                  <a:schemeClr val="tx1"/>
                </a:solidFill>
              </a:rPr>
              <a:t>…and are asked to identify where is details with respect to these components in the cluster.</a:t>
            </a:r>
          </a:p>
          <a:p>
            <a:pPr marL="342900" indent="-342900" algn="l">
              <a:buClr>
                <a:srgbClr val="0070C0"/>
              </a:buClr>
              <a:buSzPct val="80000"/>
              <a:buFont typeface="Wingdings" pitchFamily="2" charset="2"/>
              <a:buChar char="u"/>
            </a:pPr>
            <a:r>
              <a:rPr lang="en-US" altLang="zh-TW" sz="1800" dirty="0">
                <a:solidFill>
                  <a:schemeClr val="tx1"/>
                </a:solidFill>
              </a:rPr>
              <a:t>We are going to use an analogy of ships to understand the architecture of Kubernetes.</a:t>
            </a:r>
          </a:p>
          <a:p>
            <a:pPr marL="342900" indent="-342900" algn="l">
              <a:buClr>
                <a:srgbClr val="0070C0"/>
              </a:buClr>
              <a:buSzPct val="80000"/>
              <a:buFont typeface="Wingdings" pitchFamily="2" charset="2"/>
              <a:buChar char="u"/>
            </a:pPr>
            <a:endParaRPr lang="en-US" altLang="zh-TW" sz="1800" dirty="0">
              <a:solidFill>
                <a:schemeClr val="tx1"/>
              </a:solidFill>
            </a:endParaRP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2"/>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4</a:t>
            </a:fld>
            <a:endParaRPr lang="zh-TW" altLang="en-US"/>
          </a:p>
        </p:txBody>
      </p:sp>
      <p:pic>
        <p:nvPicPr>
          <p:cNvPr id="8" name="Picture 7">
            <a:extLst>
              <a:ext uri="{FF2B5EF4-FFF2-40B4-BE49-F238E27FC236}">
                <a16:creationId xmlns:a16="http://schemas.microsoft.com/office/drawing/2014/main" id="{A5FFB558-CD61-6377-098E-B9334DD02371}"/>
              </a:ext>
            </a:extLst>
          </p:cNvPr>
          <p:cNvPicPr>
            <a:picLocks noChangeAspect="1"/>
          </p:cNvPicPr>
          <p:nvPr/>
        </p:nvPicPr>
        <p:blipFill>
          <a:blip r:embed="rId3"/>
          <a:stretch>
            <a:fillRect/>
          </a:stretch>
        </p:blipFill>
        <p:spPr>
          <a:xfrm>
            <a:off x="3583254" y="3288637"/>
            <a:ext cx="5128698" cy="1398736"/>
          </a:xfrm>
          <a:prstGeom prst="rect">
            <a:avLst/>
          </a:prstGeom>
          <a:ln>
            <a:solidFill>
              <a:srgbClr val="C00000"/>
            </a:solidFill>
          </a:ln>
        </p:spPr>
      </p:pic>
      <p:pic>
        <p:nvPicPr>
          <p:cNvPr id="10" name="Picture 9">
            <a:extLst>
              <a:ext uri="{FF2B5EF4-FFF2-40B4-BE49-F238E27FC236}">
                <a16:creationId xmlns:a16="http://schemas.microsoft.com/office/drawing/2014/main" id="{EDE57C60-8726-9FC4-F687-2C7EB73A7D48}"/>
              </a:ext>
            </a:extLst>
          </p:cNvPr>
          <p:cNvPicPr>
            <a:picLocks noChangeAspect="1"/>
          </p:cNvPicPr>
          <p:nvPr/>
        </p:nvPicPr>
        <p:blipFill>
          <a:blip r:embed="rId4"/>
          <a:stretch>
            <a:fillRect/>
          </a:stretch>
        </p:blipFill>
        <p:spPr>
          <a:xfrm>
            <a:off x="467544" y="3284984"/>
            <a:ext cx="2755782" cy="2919898"/>
          </a:xfrm>
          <a:prstGeom prst="rect">
            <a:avLst/>
          </a:prstGeom>
          <a:ln>
            <a:solidFill>
              <a:srgbClr val="C00000"/>
            </a:solidFill>
          </a:ln>
        </p:spPr>
      </p:pic>
    </p:spTree>
    <p:extLst>
      <p:ext uri="{BB962C8B-B14F-4D97-AF65-F5344CB8AC3E}">
        <p14:creationId xmlns:p14="http://schemas.microsoft.com/office/powerpoint/2010/main" val="24591322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4.7 Summary</a:t>
            </a:r>
            <a:endParaRPr lang="zh-TW" altLang="en-US" b="1" dirty="0">
              <a:solidFill>
                <a:srgbClr val="FFFF00"/>
              </a:solidFill>
            </a:endParaRPr>
          </a:p>
        </p:txBody>
      </p:sp>
      <p:sp>
        <p:nvSpPr>
          <p:cNvPr id="3" name="副標題 2"/>
          <p:cNvSpPr>
            <a:spLocks noGrp="1"/>
          </p:cNvSpPr>
          <p:nvPr>
            <p:ph type="subTitle" idx="1"/>
          </p:nvPr>
        </p:nvSpPr>
        <p:spPr>
          <a:xfrm>
            <a:off x="457200" y="1412776"/>
            <a:ext cx="8352928" cy="749142"/>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Summary (8:35/9:30)</a:t>
            </a:r>
          </a:p>
          <a:p>
            <a:pPr marL="342900" indent="-342900" algn="l">
              <a:buClr>
                <a:srgbClr val="0070C0"/>
              </a:buClr>
              <a:buSzPct val="80000"/>
              <a:buFont typeface="Wingdings" pitchFamily="2" charset="2"/>
              <a:buChar char="u"/>
            </a:pPr>
            <a:r>
              <a:rPr lang="en-US" altLang="zh-TW" sz="1800" dirty="0">
                <a:solidFill>
                  <a:schemeClr val="tx1"/>
                </a:solidFill>
              </a:rPr>
              <a:t>On the worker node, we have kubelet.</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2"/>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2022/11/5</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40</a:t>
            </a:fld>
            <a:endParaRPr lang="zh-TW" altLang="en-US"/>
          </a:p>
        </p:txBody>
      </p:sp>
      <p:pic>
        <p:nvPicPr>
          <p:cNvPr id="11" name="Picture 10">
            <a:extLst>
              <a:ext uri="{FF2B5EF4-FFF2-40B4-BE49-F238E27FC236}">
                <a16:creationId xmlns:a16="http://schemas.microsoft.com/office/drawing/2014/main" id="{586AC210-CEAD-AB9A-5895-84A43A7D6D1A}"/>
              </a:ext>
            </a:extLst>
          </p:cNvPr>
          <p:cNvPicPr>
            <a:picLocks noChangeAspect="1"/>
          </p:cNvPicPr>
          <p:nvPr/>
        </p:nvPicPr>
        <p:blipFill>
          <a:blip r:embed="rId3"/>
          <a:stretch>
            <a:fillRect/>
          </a:stretch>
        </p:blipFill>
        <p:spPr>
          <a:xfrm>
            <a:off x="3382180" y="2231791"/>
            <a:ext cx="5729175" cy="4247867"/>
          </a:xfrm>
          <a:prstGeom prst="rect">
            <a:avLst/>
          </a:prstGeom>
          <a:ln>
            <a:solidFill>
              <a:srgbClr val="C00000"/>
            </a:solidFill>
          </a:ln>
        </p:spPr>
      </p:pic>
      <p:sp>
        <p:nvSpPr>
          <p:cNvPr id="12" name="副標題 2">
            <a:extLst>
              <a:ext uri="{FF2B5EF4-FFF2-40B4-BE49-F238E27FC236}">
                <a16:creationId xmlns:a16="http://schemas.microsoft.com/office/drawing/2014/main" id="{39E10B86-A745-32DF-6C26-707C7B618750}"/>
              </a:ext>
            </a:extLst>
          </p:cNvPr>
          <p:cNvSpPr txBox="1">
            <a:spLocks/>
          </p:cNvSpPr>
          <p:nvPr/>
        </p:nvSpPr>
        <p:spPr>
          <a:xfrm>
            <a:off x="449529" y="2424972"/>
            <a:ext cx="2818656" cy="2894204"/>
          </a:xfrm>
          <a:prstGeom prst="rect">
            <a:avLst/>
          </a:prstGeom>
          <a:ln>
            <a:solidFill>
              <a:srgbClr val="C00000"/>
            </a:solidFill>
          </a:ln>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Clr>
                <a:srgbClr val="0070C0"/>
              </a:buClr>
              <a:buSzPct val="80000"/>
              <a:buFont typeface="Wingdings" pitchFamily="2" charset="2"/>
              <a:buChar char="u"/>
            </a:pPr>
            <a:r>
              <a:rPr lang="en-US" altLang="zh-TW" sz="1800" dirty="0">
                <a:solidFill>
                  <a:schemeClr val="tx1"/>
                </a:solidFill>
              </a:rPr>
              <a:t>..that listens for instruction from the kube-apiserver.</a:t>
            </a:r>
          </a:p>
          <a:p>
            <a:pPr marL="342900" indent="-342900" algn="l">
              <a:buClr>
                <a:srgbClr val="0070C0"/>
              </a:buClr>
              <a:buSzPct val="80000"/>
              <a:buFont typeface="Wingdings" pitchFamily="2" charset="2"/>
              <a:buChar char="u"/>
            </a:pPr>
            <a:r>
              <a:rPr lang="en-US" altLang="zh-TW" sz="1800" dirty="0">
                <a:solidFill>
                  <a:schemeClr val="tx1"/>
                </a:solidFill>
              </a:rPr>
              <a:t>The kubelet manages the containers.</a:t>
            </a:r>
          </a:p>
          <a:p>
            <a:pPr marL="342900" indent="-342900" algn="l">
              <a:buClr>
                <a:srgbClr val="0070C0"/>
              </a:buClr>
              <a:buSzPct val="80000"/>
              <a:buFont typeface="Wingdings" pitchFamily="2" charset="2"/>
              <a:buChar char="u"/>
            </a:pPr>
            <a:r>
              <a:rPr lang="en-US" altLang="zh-TW" sz="1800" dirty="0">
                <a:solidFill>
                  <a:schemeClr val="tx1"/>
                </a:solidFill>
              </a:rPr>
              <a:t>The kube-proxy that enabled in communication between the services within the cluster. </a:t>
            </a:r>
          </a:p>
        </p:txBody>
      </p:sp>
    </p:spTree>
    <p:extLst>
      <p:ext uri="{BB962C8B-B14F-4D97-AF65-F5344CB8AC3E}">
        <p14:creationId xmlns:p14="http://schemas.microsoft.com/office/powerpoint/2010/main" val="3377762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sz="4400" b="1" dirty="0">
                <a:solidFill>
                  <a:srgbClr val="FFFF00"/>
                </a:solidFill>
              </a:rPr>
              <a:t>4.7 Summary</a:t>
            </a:r>
            <a:endParaRPr lang="zh-TW" altLang="en-US" b="1" dirty="0">
              <a:solidFill>
                <a:srgbClr val="FFFF00"/>
              </a:solidFill>
            </a:endParaRPr>
          </a:p>
        </p:txBody>
      </p:sp>
      <p:sp>
        <p:nvSpPr>
          <p:cNvPr id="3" name="副標題 2"/>
          <p:cNvSpPr>
            <a:spLocks noGrp="1"/>
          </p:cNvSpPr>
          <p:nvPr>
            <p:ph type="subTitle" idx="1"/>
          </p:nvPr>
        </p:nvSpPr>
        <p:spPr>
          <a:xfrm>
            <a:off x="457200" y="1412776"/>
            <a:ext cx="8352928" cy="749142"/>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Summary (8:50/9:30)</a:t>
            </a:r>
          </a:p>
          <a:p>
            <a:pPr marL="342900" indent="-342900" algn="l">
              <a:buClr>
                <a:srgbClr val="0070C0"/>
              </a:buClr>
              <a:buSzPct val="80000"/>
              <a:buFont typeface="Wingdings" pitchFamily="2" charset="2"/>
              <a:buChar char="u"/>
            </a:pPr>
            <a:r>
              <a:rPr lang="en-US" altLang="zh-TW" sz="1800" dirty="0">
                <a:solidFill>
                  <a:schemeClr val="tx1"/>
                </a:solidFill>
              </a:rPr>
              <a:t>So, that is high level overview of the various components.</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2"/>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2022/11/5</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41</a:t>
            </a:fld>
            <a:endParaRPr lang="zh-TW" altLang="en-US"/>
          </a:p>
        </p:txBody>
      </p:sp>
      <p:pic>
        <p:nvPicPr>
          <p:cNvPr id="11" name="Picture 10">
            <a:extLst>
              <a:ext uri="{FF2B5EF4-FFF2-40B4-BE49-F238E27FC236}">
                <a16:creationId xmlns:a16="http://schemas.microsoft.com/office/drawing/2014/main" id="{586AC210-CEAD-AB9A-5895-84A43A7D6D1A}"/>
              </a:ext>
            </a:extLst>
          </p:cNvPr>
          <p:cNvPicPr>
            <a:picLocks noChangeAspect="1"/>
          </p:cNvPicPr>
          <p:nvPr/>
        </p:nvPicPr>
        <p:blipFill>
          <a:blip r:embed="rId3"/>
          <a:stretch>
            <a:fillRect/>
          </a:stretch>
        </p:blipFill>
        <p:spPr>
          <a:xfrm>
            <a:off x="3382180" y="2231791"/>
            <a:ext cx="5729175" cy="4247867"/>
          </a:xfrm>
          <a:prstGeom prst="rect">
            <a:avLst/>
          </a:prstGeom>
          <a:ln>
            <a:solidFill>
              <a:srgbClr val="C00000"/>
            </a:solidFill>
          </a:ln>
        </p:spPr>
      </p:pic>
      <p:sp>
        <p:nvSpPr>
          <p:cNvPr id="12" name="副標題 2">
            <a:extLst>
              <a:ext uri="{FF2B5EF4-FFF2-40B4-BE49-F238E27FC236}">
                <a16:creationId xmlns:a16="http://schemas.microsoft.com/office/drawing/2014/main" id="{39E10B86-A745-32DF-6C26-707C7B618750}"/>
              </a:ext>
            </a:extLst>
          </p:cNvPr>
          <p:cNvSpPr txBox="1">
            <a:spLocks/>
          </p:cNvSpPr>
          <p:nvPr/>
        </p:nvSpPr>
        <p:spPr>
          <a:xfrm>
            <a:off x="457200" y="2302217"/>
            <a:ext cx="2818656" cy="749142"/>
          </a:xfrm>
          <a:prstGeom prst="rect">
            <a:avLst/>
          </a:prstGeom>
          <a:ln>
            <a:solidFill>
              <a:srgbClr val="C00000"/>
            </a:solidFill>
          </a:ln>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Clr>
                <a:srgbClr val="0070C0"/>
              </a:buClr>
              <a:buSzPct val="80000"/>
              <a:buFont typeface="Wingdings" pitchFamily="2" charset="2"/>
              <a:buChar char="u"/>
            </a:pPr>
            <a:r>
              <a:rPr lang="en-US" altLang="zh-TW" sz="1800" dirty="0">
                <a:solidFill>
                  <a:schemeClr val="tx1"/>
                </a:solidFill>
              </a:rPr>
              <a:t>We will drill down into each of these in later.</a:t>
            </a:r>
          </a:p>
        </p:txBody>
      </p:sp>
    </p:spTree>
    <p:extLst>
      <p:ext uri="{BB962C8B-B14F-4D97-AF65-F5344CB8AC3E}">
        <p14:creationId xmlns:p14="http://schemas.microsoft.com/office/powerpoint/2010/main" val="1288464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2130425"/>
            <a:ext cx="9144000" cy="1470025"/>
          </a:xfr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a:normAutofit/>
          </a:bodyPr>
          <a:lstStyle/>
          <a:p>
            <a:r>
              <a:rPr lang="en-US" altLang="zh-TW" sz="6000" b="1" dirty="0">
                <a:solidFill>
                  <a:srgbClr val="FFFF00"/>
                </a:solidFill>
              </a:rPr>
              <a:t>End</a:t>
            </a:r>
            <a:endParaRPr lang="zh-TW" altLang="en-US" sz="6000" b="1" dirty="0">
              <a:solidFill>
                <a:srgbClr val="FFFF00"/>
              </a:solidFill>
            </a:endParaRPr>
          </a:p>
        </p:txBody>
      </p:sp>
      <p:sp>
        <p:nvSpPr>
          <p:cNvPr id="5" name="日期版面配置區 4"/>
          <p:cNvSpPr>
            <a:spLocks noGrp="1"/>
          </p:cNvSpPr>
          <p:nvPr>
            <p:ph type="dt" sz="half" idx="10"/>
          </p:nvPr>
        </p:nvSpPr>
        <p:spPr/>
        <p:txBody>
          <a:bodyPr/>
          <a:lstStyle/>
          <a:p>
            <a:fld id="{4E46BE27-E923-4EC2-B046-3272AE2A3E5C}"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42</a:t>
            </a:fld>
            <a:endParaRPr lang="zh-TW"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b="1" dirty="0">
                <a:solidFill>
                  <a:srgbClr val="FFFF00"/>
                </a:solidFill>
              </a:rPr>
              <a:t>4 Kubernetes Architecture</a:t>
            </a:r>
            <a:endParaRPr lang="zh-TW" altLang="en-US" b="1" dirty="0">
              <a:solidFill>
                <a:srgbClr val="FFFF00"/>
              </a:solidFill>
            </a:endParaRPr>
          </a:p>
        </p:txBody>
      </p:sp>
      <p:sp>
        <p:nvSpPr>
          <p:cNvPr id="3" name="副標題 2"/>
          <p:cNvSpPr>
            <a:spLocks noGrp="1"/>
          </p:cNvSpPr>
          <p:nvPr>
            <p:ph type="subTitle" idx="1"/>
          </p:nvPr>
        </p:nvSpPr>
        <p:spPr>
          <a:xfrm>
            <a:off x="467544" y="1268760"/>
            <a:ext cx="8352928" cy="1751027"/>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Kubernetes (or K8s) Architecture </a:t>
            </a:r>
          </a:p>
          <a:p>
            <a:pPr marL="342900" indent="-342900" algn="l">
              <a:buClr>
                <a:srgbClr val="0070C0"/>
              </a:buClr>
              <a:buSzPct val="80000"/>
              <a:buFont typeface="Wingdings" pitchFamily="2" charset="2"/>
              <a:buChar char="u"/>
            </a:pPr>
            <a:r>
              <a:rPr lang="en-US" altLang="zh-TW" sz="1800" dirty="0">
                <a:solidFill>
                  <a:schemeClr val="tx1"/>
                </a:solidFill>
              </a:rPr>
              <a:t>The purpose of Kubernetes is to host your applications in the form of containers in an automated fashion.</a:t>
            </a:r>
          </a:p>
          <a:p>
            <a:pPr marL="342900" indent="-342900" algn="l">
              <a:buClr>
                <a:srgbClr val="0070C0"/>
              </a:buClr>
              <a:buSzPct val="80000"/>
              <a:buFont typeface="Wingdings" pitchFamily="2" charset="2"/>
              <a:buChar char="u"/>
            </a:pPr>
            <a:r>
              <a:rPr lang="en-US" altLang="zh-TW" sz="1800" dirty="0">
                <a:solidFill>
                  <a:schemeClr val="tx1"/>
                </a:solidFill>
              </a:rPr>
              <a:t>..so that you can easily to deploy as many  instances of your application as required. </a:t>
            </a:r>
          </a:p>
          <a:p>
            <a:pPr marL="342900" indent="-342900" algn="l">
              <a:buClr>
                <a:srgbClr val="0070C0"/>
              </a:buClr>
              <a:buSzPct val="80000"/>
              <a:buFont typeface="Wingdings" pitchFamily="2" charset="2"/>
              <a:buChar char="u"/>
            </a:pPr>
            <a:r>
              <a:rPr lang="en-US" altLang="zh-TW" sz="1800" dirty="0">
                <a:solidFill>
                  <a:schemeClr val="tx1"/>
                </a:solidFill>
              </a:rPr>
              <a:t>..and easily enable communication between services within your application.</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2"/>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5</a:t>
            </a:fld>
            <a:endParaRPr lang="zh-TW" altLang="en-US"/>
          </a:p>
        </p:txBody>
      </p:sp>
      <p:pic>
        <p:nvPicPr>
          <p:cNvPr id="9" name="Picture 8">
            <a:extLst>
              <a:ext uri="{FF2B5EF4-FFF2-40B4-BE49-F238E27FC236}">
                <a16:creationId xmlns:a16="http://schemas.microsoft.com/office/drawing/2014/main" id="{C6BCA6CB-66F8-7C1A-CA3D-5CCEF58503EA}"/>
              </a:ext>
            </a:extLst>
          </p:cNvPr>
          <p:cNvPicPr>
            <a:picLocks noChangeAspect="1"/>
          </p:cNvPicPr>
          <p:nvPr/>
        </p:nvPicPr>
        <p:blipFill>
          <a:blip r:embed="rId3"/>
          <a:stretch>
            <a:fillRect/>
          </a:stretch>
        </p:blipFill>
        <p:spPr>
          <a:xfrm>
            <a:off x="526473" y="3379826"/>
            <a:ext cx="3928293" cy="2638895"/>
          </a:xfrm>
          <a:prstGeom prst="rect">
            <a:avLst/>
          </a:prstGeom>
          <a:ln>
            <a:solidFill>
              <a:srgbClr val="C00000"/>
            </a:solidFill>
          </a:ln>
        </p:spPr>
      </p:pic>
      <p:pic>
        <p:nvPicPr>
          <p:cNvPr id="12" name="Picture 11">
            <a:extLst>
              <a:ext uri="{FF2B5EF4-FFF2-40B4-BE49-F238E27FC236}">
                <a16:creationId xmlns:a16="http://schemas.microsoft.com/office/drawing/2014/main" id="{46C44110-DAF3-BFF1-A1C1-1A9846D14551}"/>
              </a:ext>
            </a:extLst>
          </p:cNvPr>
          <p:cNvPicPr>
            <a:picLocks noChangeAspect="1"/>
          </p:cNvPicPr>
          <p:nvPr/>
        </p:nvPicPr>
        <p:blipFill>
          <a:blip r:embed="rId4"/>
          <a:stretch>
            <a:fillRect/>
          </a:stretch>
        </p:blipFill>
        <p:spPr>
          <a:xfrm>
            <a:off x="4964994" y="3379826"/>
            <a:ext cx="3652534" cy="2660488"/>
          </a:xfrm>
          <a:prstGeom prst="rect">
            <a:avLst/>
          </a:prstGeom>
          <a:ln>
            <a:solidFill>
              <a:srgbClr val="C00000"/>
            </a:solidFill>
          </a:ln>
        </p:spPr>
      </p:pic>
    </p:spTree>
    <p:extLst>
      <p:ext uri="{BB962C8B-B14F-4D97-AF65-F5344CB8AC3E}">
        <p14:creationId xmlns:p14="http://schemas.microsoft.com/office/powerpoint/2010/main" val="511770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b="1" dirty="0">
                <a:solidFill>
                  <a:srgbClr val="FFFF00"/>
                </a:solidFill>
              </a:rPr>
              <a:t>4 Kubernetes Architecture</a:t>
            </a:r>
            <a:endParaRPr lang="zh-TW" altLang="en-US" b="1" dirty="0">
              <a:solidFill>
                <a:srgbClr val="FFFF00"/>
              </a:solidFill>
            </a:endParaRPr>
          </a:p>
        </p:txBody>
      </p:sp>
      <p:sp>
        <p:nvSpPr>
          <p:cNvPr id="3" name="副標題 2"/>
          <p:cNvSpPr>
            <a:spLocks noGrp="1"/>
          </p:cNvSpPr>
          <p:nvPr>
            <p:ph type="subTitle" idx="1"/>
          </p:nvPr>
        </p:nvSpPr>
        <p:spPr>
          <a:xfrm>
            <a:off x="467544" y="1268761"/>
            <a:ext cx="8352928" cy="792088"/>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Kubernetes (or K8s) Architecture </a:t>
            </a:r>
          </a:p>
          <a:p>
            <a:pPr marL="342900" indent="-342900" algn="l">
              <a:buClr>
                <a:srgbClr val="0070C0"/>
              </a:buClr>
              <a:buSzPct val="80000"/>
              <a:buFont typeface="Wingdings" pitchFamily="2" charset="2"/>
              <a:buChar char="u"/>
            </a:pPr>
            <a:r>
              <a:rPr lang="en-US" altLang="zh-TW" sz="1800" dirty="0">
                <a:solidFill>
                  <a:schemeClr val="tx1"/>
                </a:solidFill>
              </a:rPr>
              <a:t>..so, there are many things involved that work together to make this possible.</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2"/>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6</a:t>
            </a:fld>
            <a:endParaRPr lang="zh-TW" altLang="en-US"/>
          </a:p>
        </p:txBody>
      </p:sp>
      <p:pic>
        <p:nvPicPr>
          <p:cNvPr id="8" name="Picture 7">
            <a:extLst>
              <a:ext uri="{FF2B5EF4-FFF2-40B4-BE49-F238E27FC236}">
                <a16:creationId xmlns:a16="http://schemas.microsoft.com/office/drawing/2014/main" id="{4BCCB975-1D2C-E611-FFFB-32F305597E88}"/>
              </a:ext>
            </a:extLst>
          </p:cNvPr>
          <p:cNvPicPr>
            <a:picLocks noChangeAspect="1"/>
          </p:cNvPicPr>
          <p:nvPr/>
        </p:nvPicPr>
        <p:blipFill>
          <a:blip r:embed="rId3"/>
          <a:stretch>
            <a:fillRect/>
          </a:stretch>
        </p:blipFill>
        <p:spPr>
          <a:xfrm>
            <a:off x="2314898" y="2919783"/>
            <a:ext cx="4028876" cy="2806321"/>
          </a:xfrm>
          <a:prstGeom prst="rect">
            <a:avLst/>
          </a:prstGeom>
          <a:ln>
            <a:solidFill>
              <a:srgbClr val="C00000"/>
            </a:solidFill>
          </a:ln>
        </p:spPr>
      </p:pic>
    </p:spTree>
    <p:extLst>
      <p:ext uri="{BB962C8B-B14F-4D97-AF65-F5344CB8AC3E}">
        <p14:creationId xmlns:p14="http://schemas.microsoft.com/office/powerpoint/2010/main" val="312586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b="1" dirty="0">
                <a:solidFill>
                  <a:srgbClr val="FFFF00"/>
                </a:solidFill>
              </a:rPr>
              <a:t>4 Kubernetes Architecture</a:t>
            </a:r>
            <a:endParaRPr lang="zh-TW" altLang="en-US" b="1" dirty="0">
              <a:solidFill>
                <a:srgbClr val="FFFF00"/>
              </a:solidFill>
            </a:endParaRPr>
          </a:p>
        </p:txBody>
      </p:sp>
      <p:sp>
        <p:nvSpPr>
          <p:cNvPr id="3" name="副標題 2"/>
          <p:cNvSpPr>
            <a:spLocks noGrp="1"/>
          </p:cNvSpPr>
          <p:nvPr>
            <p:ph type="subTitle" idx="1"/>
          </p:nvPr>
        </p:nvSpPr>
        <p:spPr>
          <a:xfrm>
            <a:off x="467544" y="1268760"/>
            <a:ext cx="8352928" cy="1785724"/>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Kubernetes (or K8s) Architecture </a:t>
            </a:r>
          </a:p>
          <a:p>
            <a:pPr marL="342900" indent="-342900" algn="l">
              <a:buClr>
                <a:srgbClr val="0070C0"/>
              </a:buClr>
              <a:buSzPct val="80000"/>
              <a:buFont typeface="Wingdings" pitchFamily="2" charset="2"/>
              <a:buChar char="u"/>
            </a:pPr>
            <a:r>
              <a:rPr lang="en-US" altLang="zh-TW" sz="1800" dirty="0">
                <a:solidFill>
                  <a:schemeClr val="tx1"/>
                </a:solidFill>
              </a:rPr>
              <a:t>..so, let’s take a loot and Kubernetes architecture.</a:t>
            </a:r>
          </a:p>
          <a:p>
            <a:pPr marL="342900" indent="-342900" algn="l">
              <a:buClr>
                <a:srgbClr val="0070C0"/>
              </a:buClr>
              <a:buSzPct val="80000"/>
              <a:buFont typeface="Wingdings" pitchFamily="2" charset="2"/>
              <a:buChar char="u"/>
            </a:pPr>
            <a:r>
              <a:rPr lang="en-US" altLang="zh-TW" sz="1800" dirty="0">
                <a:solidFill>
                  <a:schemeClr val="tx1"/>
                </a:solidFill>
              </a:rPr>
              <a:t>In this example, we have two kinds of ships.</a:t>
            </a:r>
          </a:p>
          <a:p>
            <a:pPr marL="342900" indent="-342900" algn="l">
              <a:buClr>
                <a:srgbClr val="0070C0"/>
              </a:buClr>
              <a:buSzPct val="80000"/>
              <a:buFont typeface="Wingdings" pitchFamily="2" charset="2"/>
              <a:buChar char="u"/>
            </a:pPr>
            <a:r>
              <a:rPr lang="en-US" altLang="zh-TW" sz="1800" dirty="0">
                <a:solidFill>
                  <a:schemeClr val="tx1"/>
                </a:solidFill>
              </a:rPr>
              <a:t>The cargo ship that does the actual work of carry containers across the sea.</a:t>
            </a:r>
          </a:p>
          <a:p>
            <a:pPr marL="342900" indent="-342900" algn="l">
              <a:buClr>
                <a:srgbClr val="0070C0"/>
              </a:buClr>
              <a:buSzPct val="80000"/>
              <a:buFont typeface="Wingdings" pitchFamily="2" charset="2"/>
              <a:buChar char="u"/>
            </a:pPr>
            <a:r>
              <a:rPr lang="en-US" altLang="zh-TW" sz="1800" dirty="0">
                <a:solidFill>
                  <a:schemeClr val="tx1"/>
                </a:solidFill>
              </a:rPr>
              <a:t>..and control ships that are responsible for monitoring and managing the cargo ships.</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2"/>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7</a:t>
            </a:fld>
            <a:endParaRPr lang="zh-TW" altLang="en-US"/>
          </a:p>
        </p:txBody>
      </p:sp>
      <p:pic>
        <p:nvPicPr>
          <p:cNvPr id="9" name="Picture 8">
            <a:extLst>
              <a:ext uri="{FF2B5EF4-FFF2-40B4-BE49-F238E27FC236}">
                <a16:creationId xmlns:a16="http://schemas.microsoft.com/office/drawing/2014/main" id="{376E67A9-F213-30B7-1D2D-897DC1282C72}"/>
              </a:ext>
            </a:extLst>
          </p:cNvPr>
          <p:cNvPicPr>
            <a:picLocks noChangeAspect="1"/>
          </p:cNvPicPr>
          <p:nvPr/>
        </p:nvPicPr>
        <p:blipFill>
          <a:blip r:embed="rId3"/>
          <a:stretch>
            <a:fillRect/>
          </a:stretch>
        </p:blipFill>
        <p:spPr>
          <a:xfrm>
            <a:off x="1115616" y="3198500"/>
            <a:ext cx="6952603" cy="2894796"/>
          </a:xfrm>
          <a:prstGeom prst="rect">
            <a:avLst/>
          </a:prstGeom>
          <a:ln>
            <a:solidFill>
              <a:srgbClr val="C00000"/>
            </a:solidFill>
          </a:ln>
        </p:spPr>
      </p:pic>
    </p:spTree>
    <p:extLst>
      <p:ext uri="{BB962C8B-B14F-4D97-AF65-F5344CB8AC3E}">
        <p14:creationId xmlns:p14="http://schemas.microsoft.com/office/powerpoint/2010/main" val="612501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1"/>
            <a:ext cx="9144000" cy="76470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t="100000" r="100000"/>
            </a:path>
            <a:tileRect l="-100000" b="-100000"/>
          </a:gradFill>
        </p:spPr>
        <p:txBody>
          <a:bodyPr>
            <a:normAutofit/>
          </a:bodyPr>
          <a:lstStyle/>
          <a:p>
            <a:pPr algn="l"/>
            <a:r>
              <a:rPr lang="en-US" altLang="zh-TW" b="1" dirty="0">
                <a:solidFill>
                  <a:srgbClr val="FFFF00"/>
                </a:solidFill>
              </a:rPr>
              <a:t>4 Kubernetes Architecture</a:t>
            </a:r>
            <a:endParaRPr lang="zh-TW" altLang="en-US" b="1" dirty="0">
              <a:solidFill>
                <a:srgbClr val="FFFF00"/>
              </a:solidFill>
            </a:endParaRPr>
          </a:p>
        </p:txBody>
      </p:sp>
      <p:sp>
        <p:nvSpPr>
          <p:cNvPr id="3" name="副標題 2"/>
          <p:cNvSpPr>
            <a:spLocks noGrp="1"/>
          </p:cNvSpPr>
          <p:nvPr>
            <p:ph type="subTitle" idx="1"/>
          </p:nvPr>
        </p:nvSpPr>
        <p:spPr>
          <a:xfrm>
            <a:off x="467544" y="1268760"/>
            <a:ext cx="8352928" cy="1368152"/>
          </a:xfrm>
          <a:ln>
            <a:solidFill>
              <a:srgbClr val="C00000"/>
            </a:solidFill>
          </a:ln>
        </p:spPr>
        <p:txBody>
          <a:bodyPr>
            <a:noAutofit/>
          </a:bodyPr>
          <a:lstStyle/>
          <a:p>
            <a:pPr marL="342900" indent="-342900" algn="l">
              <a:buClr>
                <a:srgbClr val="0070C0"/>
              </a:buClr>
              <a:buSzPct val="80000"/>
              <a:buFont typeface="Wingdings" pitchFamily="2" charset="2"/>
              <a:buChar char="u"/>
            </a:pPr>
            <a:r>
              <a:rPr lang="en-US" altLang="zh-TW" sz="1800" b="1" dirty="0">
                <a:solidFill>
                  <a:schemeClr val="tx1"/>
                </a:solidFill>
              </a:rPr>
              <a:t>Kubernetes (or K8s) Architecture </a:t>
            </a:r>
          </a:p>
          <a:p>
            <a:pPr marL="342900" indent="-342900" algn="l">
              <a:buClr>
                <a:srgbClr val="0070C0"/>
              </a:buClr>
              <a:buSzPct val="80000"/>
              <a:buFont typeface="Wingdings" pitchFamily="2" charset="2"/>
              <a:buChar char="u"/>
            </a:pPr>
            <a:r>
              <a:rPr lang="en-US" altLang="zh-TW" sz="1800" dirty="0">
                <a:solidFill>
                  <a:schemeClr val="tx1"/>
                </a:solidFill>
              </a:rPr>
              <a:t>The Kubernetes cluster consists of a set of nodes which may be physical of virtual machine on cloud that hosts the application in the form of containers.</a:t>
            </a:r>
          </a:p>
          <a:p>
            <a:pPr marL="342900" indent="-342900" algn="l">
              <a:buClr>
                <a:srgbClr val="0070C0"/>
              </a:buClr>
              <a:buSzPct val="80000"/>
              <a:buFont typeface="Wingdings" pitchFamily="2" charset="2"/>
              <a:buChar char="u"/>
            </a:pPr>
            <a:r>
              <a:rPr lang="en-US" altLang="zh-TW" sz="1800" dirty="0">
                <a:solidFill>
                  <a:schemeClr val="tx1"/>
                </a:solidFill>
              </a:rPr>
              <a:t>These relate to the cargo ships in this analogy.</a:t>
            </a:r>
          </a:p>
        </p:txBody>
      </p:sp>
      <p:sp>
        <p:nvSpPr>
          <p:cNvPr id="4" name="標題 1"/>
          <p:cNvSpPr txBox="1">
            <a:spLocks/>
          </p:cNvSpPr>
          <p:nvPr/>
        </p:nvSpPr>
        <p:spPr>
          <a:xfrm>
            <a:off x="0" y="764704"/>
            <a:ext cx="9144000" cy="360040"/>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p:spPr>
        <p:txBody>
          <a:bodyPr vert="horz" lIns="91440" tIns="45720" rIns="91440" bIns="45720" rtlCol="0" anchor="ctr">
            <a:normAutofit/>
          </a:bodyPr>
          <a:lstStyle/>
          <a:p>
            <a:pPr lvl="0">
              <a:spcBef>
                <a:spcPct val="0"/>
              </a:spcBef>
            </a:pPr>
            <a:r>
              <a:rPr lang="en-US" sz="1600" dirty="0">
                <a:hlinkClick r:id="rId2"/>
              </a:rPr>
              <a:t>https://www.youtube.com/watch?v=8C_SCDbUJTg&amp;list=PL2We04F3Y_43dAehLMT5GxJhtk3mJtkl5&amp;index=4</a:t>
            </a:r>
            <a:endParaRPr kumimoji="0" lang="zh-TW" altLang="en-US"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日期版面配置區 4"/>
          <p:cNvSpPr>
            <a:spLocks noGrp="1"/>
          </p:cNvSpPr>
          <p:nvPr>
            <p:ph type="dt" sz="half" idx="10"/>
          </p:nvPr>
        </p:nvSpPr>
        <p:spPr/>
        <p:txBody>
          <a:bodyPr/>
          <a:lstStyle/>
          <a:p>
            <a:fld id="{A4F910E6-8D00-4BAF-8C48-9688E0B449D3}" type="datetime1">
              <a:rPr lang="zh-TW" altLang="en-US" smtClean="0"/>
              <a:pPr/>
              <a:t>2022/11/4</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8</a:t>
            </a:fld>
            <a:endParaRPr lang="zh-TW" altLang="en-US"/>
          </a:p>
        </p:txBody>
      </p:sp>
      <p:pic>
        <p:nvPicPr>
          <p:cNvPr id="8" name="Picture 7">
            <a:extLst>
              <a:ext uri="{FF2B5EF4-FFF2-40B4-BE49-F238E27FC236}">
                <a16:creationId xmlns:a16="http://schemas.microsoft.com/office/drawing/2014/main" id="{50A7CC2B-EB83-E26B-9CF1-6A1D95E922DC}"/>
              </a:ext>
            </a:extLst>
          </p:cNvPr>
          <p:cNvPicPr>
            <a:picLocks noChangeAspect="1"/>
          </p:cNvPicPr>
          <p:nvPr/>
        </p:nvPicPr>
        <p:blipFill>
          <a:blip r:embed="rId3"/>
          <a:stretch>
            <a:fillRect/>
          </a:stretch>
        </p:blipFill>
        <p:spPr>
          <a:xfrm>
            <a:off x="1763688" y="3061538"/>
            <a:ext cx="4598466" cy="3031758"/>
          </a:xfrm>
          <a:prstGeom prst="rect">
            <a:avLst/>
          </a:prstGeom>
          <a:ln>
            <a:solidFill>
              <a:srgbClr val="C00000"/>
            </a:solidFill>
          </a:ln>
        </p:spPr>
      </p:pic>
    </p:spTree>
    <p:extLst>
      <p:ext uri="{BB962C8B-B14F-4D97-AF65-F5344CB8AC3E}">
        <p14:creationId xmlns:p14="http://schemas.microsoft.com/office/powerpoint/2010/main" val="4185647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0" y="2130425"/>
            <a:ext cx="9144000" cy="1470025"/>
          </a:xfrm>
          <a:solidFill>
            <a:srgbClr val="00B0F0"/>
          </a:solidFill>
        </p:spPr>
        <p:txBody>
          <a:bodyPr>
            <a:normAutofit/>
          </a:bodyPr>
          <a:lstStyle/>
          <a:p>
            <a:r>
              <a:rPr lang="en-US" altLang="zh-TW" sz="4800" b="1" dirty="0">
                <a:solidFill>
                  <a:srgbClr val="FFFF00"/>
                </a:solidFill>
              </a:rPr>
              <a:t>4.1 Worker Node</a:t>
            </a:r>
            <a:endParaRPr lang="zh-TW" altLang="en-US" sz="4800" b="1" dirty="0">
              <a:solidFill>
                <a:srgbClr val="FFFF00"/>
              </a:solidFill>
            </a:endParaRPr>
          </a:p>
        </p:txBody>
      </p:sp>
      <p:sp>
        <p:nvSpPr>
          <p:cNvPr id="5" name="日期版面配置區 4"/>
          <p:cNvSpPr>
            <a:spLocks noGrp="1"/>
          </p:cNvSpPr>
          <p:nvPr>
            <p:ph type="dt" sz="half" idx="10"/>
          </p:nvPr>
        </p:nvSpPr>
        <p:spPr/>
        <p:txBody>
          <a:bodyPr/>
          <a:lstStyle/>
          <a:p>
            <a:fld id="{C389EDC9-19E3-47AC-9C57-C6A24DEA81AD}" type="datetime1">
              <a:rPr lang="zh-TW" altLang="en-US" smtClean="0"/>
              <a:pPr/>
              <a:t>2022/11/5</a:t>
            </a:fld>
            <a:endParaRPr lang="zh-TW" altLang="en-US"/>
          </a:p>
        </p:txBody>
      </p:sp>
      <p:sp>
        <p:nvSpPr>
          <p:cNvPr id="6" name="投影片編號版面配置區 5"/>
          <p:cNvSpPr>
            <a:spLocks noGrp="1"/>
          </p:cNvSpPr>
          <p:nvPr>
            <p:ph type="sldNum" sz="quarter" idx="12"/>
          </p:nvPr>
        </p:nvSpPr>
        <p:spPr/>
        <p:txBody>
          <a:bodyPr/>
          <a:lstStyle/>
          <a:p>
            <a:fld id="{E4D7E63D-91F2-4366-A2C4-1B00C9E2590E}" type="slidenum">
              <a:rPr lang="zh-TW" altLang="en-US" smtClean="0"/>
              <a:pPr/>
              <a:t>9</a:t>
            </a:fld>
            <a:endParaRPr lang="zh-TW" altLang="en-US"/>
          </a:p>
        </p:txBody>
      </p:sp>
      <p:pic>
        <p:nvPicPr>
          <p:cNvPr id="7" name="Picture 6">
            <a:extLst>
              <a:ext uri="{FF2B5EF4-FFF2-40B4-BE49-F238E27FC236}">
                <a16:creationId xmlns:a16="http://schemas.microsoft.com/office/drawing/2014/main" id="{6BAFC81C-41D2-47DC-8418-60D9E99180AB}"/>
              </a:ext>
            </a:extLst>
          </p:cNvPr>
          <p:cNvPicPr>
            <a:picLocks noChangeAspect="1"/>
          </p:cNvPicPr>
          <p:nvPr/>
        </p:nvPicPr>
        <p:blipFill>
          <a:blip r:embed="rId2"/>
          <a:stretch>
            <a:fillRect/>
          </a:stretch>
        </p:blipFill>
        <p:spPr>
          <a:xfrm>
            <a:off x="3923928" y="3640095"/>
            <a:ext cx="992526" cy="944885"/>
          </a:xfrm>
          <a:prstGeom prst="rect">
            <a:avLst/>
          </a:prstGeom>
        </p:spPr>
      </p:pic>
    </p:spTree>
    <p:extLst>
      <p:ext uri="{BB962C8B-B14F-4D97-AF65-F5344CB8AC3E}">
        <p14:creationId xmlns:p14="http://schemas.microsoft.com/office/powerpoint/2010/main" val="426468547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1080</TotalTime>
  <Words>2990</Words>
  <Application>Microsoft Office PowerPoint</Application>
  <PresentationFormat>On-screen Show (4:3)</PresentationFormat>
  <Paragraphs>353</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Wingdings</vt:lpstr>
      <vt:lpstr>Office 佈景主題</vt:lpstr>
      <vt:lpstr>4 Kubernetes Architecture</vt:lpstr>
      <vt:lpstr>4 Kubernetes Architecture</vt:lpstr>
      <vt:lpstr>4 Kubernetes Architecture</vt:lpstr>
      <vt:lpstr>4 Kubernetes Architecture</vt:lpstr>
      <vt:lpstr>4 Kubernetes Architecture</vt:lpstr>
      <vt:lpstr>4 Kubernetes Architecture</vt:lpstr>
      <vt:lpstr>4 Kubernetes Architecture</vt:lpstr>
      <vt:lpstr>4 Kubernetes Architecture</vt:lpstr>
      <vt:lpstr>4.1 Worker Node</vt:lpstr>
      <vt:lpstr>4.1 Worker Node</vt:lpstr>
      <vt:lpstr>4.1 Worker Node</vt:lpstr>
      <vt:lpstr>4.1 Worker Node</vt:lpstr>
      <vt:lpstr>4.2 Master Node</vt:lpstr>
      <vt:lpstr>4.2 Master Node</vt:lpstr>
      <vt:lpstr>4.2 Master Node</vt:lpstr>
      <vt:lpstr>4.2 Master Node</vt:lpstr>
      <vt:lpstr>4.3 Kube-Scheduler</vt:lpstr>
      <vt:lpstr>4.3 Kube-Scheduler</vt:lpstr>
      <vt:lpstr>4.3 Kube-Scheduler</vt:lpstr>
      <vt:lpstr>4.3 Kube-Scheduler</vt:lpstr>
      <vt:lpstr>4.3 Kube-Scheduler</vt:lpstr>
      <vt:lpstr>4.4 Controller</vt:lpstr>
      <vt:lpstr>4.4 Controller</vt:lpstr>
      <vt:lpstr>4.4 Controller</vt:lpstr>
      <vt:lpstr>4.4 Controller</vt:lpstr>
      <vt:lpstr>4.5 Kube-apiserver</vt:lpstr>
      <vt:lpstr>4.5 Kube-apiserver</vt:lpstr>
      <vt:lpstr>4.5 Kube-apiserver</vt:lpstr>
      <vt:lpstr>4.5 Kube-apiserver</vt:lpstr>
      <vt:lpstr>4.6 Kubelet</vt:lpstr>
      <vt:lpstr>4.6 Kubelet</vt:lpstr>
      <vt:lpstr>4.6 Kubelet</vt:lpstr>
      <vt:lpstr>4.6 Kubelet</vt:lpstr>
      <vt:lpstr>4.6 Kubelet</vt:lpstr>
      <vt:lpstr>4.6 Kubelet</vt:lpstr>
      <vt:lpstr>4.6 Kubelet</vt:lpstr>
      <vt:lpstr>4.7 Summary</vt:lpstr>
      <vt:lpstr>4.7 Summary</vt:lpstr>
      <vt:lpstr>4.7 Summary</vt:lpstr>
      <vt:lpstr>4.7 Summary</vt:lpstr>
      <vt:lpstr>4.7 Summary</vt:lpstr>
      <vt:lpstr>End</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 JS</dc:title>
  <dc:creator>USER</dc:creator>
  <cp:lastModifiedBy>Peter Chen</cp:lastModifiedBy>
  <cp:revision>994</cp:revision>
  <dcterms:created xsi:type="dcterms:W3CDTF">2018-09-28T16:40:41Z</dcterms:created>
  <dcterms:modified xsi:type="dcterms:W3CDTF">2022-11-05T07:39:26Z</dcterms:modified>
</cp:coreProperties>
</file>